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58" r:id="rId3"/>
    <p:sldId id="260" r:id="rId4"/>
    <p:sldId id="271" r:id="rId5"/>
    <p:sldId id="256" r:id="rId6"/>
    <p:sldId id="269" r:id="rId7"/>
    <p:sldId id="261" r:id="rId8"/>
    <p:sldId id="262" r:id="rId9"/>
    <p:sldId id="263" r:id="rId10"/>
    <p:sldId id="264" r:id="rId11"/>
    <p:sldId id="268" r:id="rId12"/>
    <p:sldId id="267" r:id="rId13"/>
    <p:sldId id="265" r:id="rId14"/>
    <p:sldId id="259" r:id="rId15"/>
  </p:sldIdLst>
  <p:sldSz cx="9144000" cy="6858000" type="screen4x3"/>
  <p:notesSz cx="6858000" cy="9144000"/>
  <p:embeddedFontLst>
    <p:embeddedFont>
      <p:font typeface="NikoshBAN" panose="02000000000000000000" pitchFamily="2" charset="0"/>
      <p:regular r:id="rId16"/>
    </p:embeddedFont>
    <p:embeddedFont>
      <p:font typeface="Verdana" panose="020B0604030504040204" pitchFamily="3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Cambria Math" panose="02040503050406030204" pitchFamily="18"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35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audio" Target="../media/media2.wav"/><Relationship Id="rId2" Type="http://schemas.microsoft.com/office/2007/relationships/media" Target="../media/media2.wav"/><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22.gif"/><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7.xml"/><Relationship Id="rId7" Type="http://schemas.openxmlformats.org/officeDocument/2006/relationships/image" Target="../media/image6.jpe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47522" y="304803"/>
            <a:ext cx="2342982" cy="110795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398" tIns="45699" rIns="91398" bIns="45699" rtlCol="0">
            <a:spAutoFit/>
          </a:bodyPr>
          <a:lstStyle/>
          <a:p>
            <a:pPr defTabSz="913986"/>
            <a:r>
              <a:rPr lang="bn-IN" sz="6600" b="1" dirty="0">
                <a:gradFill>
                  <a:gsLst>
                    <a:gs pos="0">
                      <a:srgbClr val="000082"/>
                    </a:gs>
                    <a:gs pos="30000">
                      <a:srgbClr val="66008F"/>
                    </a:gs>
                    <a:gs pos="64999">
                      <a:srgbClr val="BA0066"/>
                    </a:gs>
                    <a:gs pos="89999">
                      <a:srgbClr val="FF0000"/>
                    </a:gs>
                    <a:gs pos="100000">
                      <a:srgbClr val="FF8200"/>
                    </a:gs>
                  </a:gsLst>
                  <a:lin ang="5400000" scaled="0"/>
                </a:gradFill>
                <a:latin typeface="NikoshBAN" pitchFamily="2" charset="0"/>
                <a:cs typeface="NikoshBAN" pitchFamily="2" charset="0"/>
              </a:rPr>
              <a:t>স্বাগতম</a:t>
            </a:r>
            <a:endParaRPr lang="en-US" sz="6600" b="1" dirty="0">
              <a:gradFill>
                <a:gsLst>
                  <a:gs pos="0">
                    <a:srgbClr val="000082"/>
                  </a:gs>
                  <a:gs pos="30000">
                    <a:srgbClr val="66008F"/>
                  </a:gs>
                  <a:gs pos="64999">
                    <a:srgbClr val="BA0066"/>
                  </a:gs>
                  <a:gs pos="89999">
                    <a:srgbClr val="FF0000"/>
                  </a:gs>
                  <a:gs pos="100000">
                    <a:srgbClr val="FF8200"/>
                  </a:gs>
                </a:gsLst>
                <a:lin ang="5400000" scaled="0"/>
              </a:gradFill>
              <a:latin typeface="NikoshBAN" pitchFamily="2" charset="0"/>
              <a:cs typeface="NikoshBAN"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343400"/>
            <a:ext cx="9144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1698" y="1450896"/>
            <a:ext cx="2754252" cy="3771316"/>
          </a:xfrm>
          <a:prstGeom prst="rect">
            <a:avLst/>
          </a:prstGeom>
        </p:spPr>
      </p:pic>
    </p:spTree>
    <p:custDataLst>
      <p:tags r:id="rId1"/>
    </p:custDataLst>
    <p:extLst>
      <p:ext uri="{BB962C8B-B14F-4D97-AF65-F5344CB8AC3E}">
        <p14:creationId xmlns:p14="http://schemas.microsoft.com/office/powerpoint/2010/main" val="120255627"/>
      </p:ext>
    </p:extLst>
  </p:cSld>
  <p:clrMapOvr>
    <a:masterClrMapping/>
  </p:clrMapOvr>
  <mc:AlternateContent xmlns:mc="http://schemas.openxmlformats.org/markup-compatibility/2006" xmlns:p14="http://schemas.microsoft.com/office/powerpoint/2010/main">
    <mc:Choice Requires="p14">
      <p:transition spd="slow" p14:dur="1600" advTm="15363">
        <p14:gallery dir="l"/>
      </p:transition>
    </mc:Choice>
    <mc:Fallback xmlns="">
      <p:transition spd="slow" advTm="1536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mph" presetSubtype="0" repeatCount="indefinite" fill="hold" grpId="0" nodeType="afterEffect">
                                  <p:stCondLst>
                                    <p:cond delay="0"/>
                                  </p:stCondLst>
                                  <p:childTnLst>
                                    <p:animClr clrSpc="hsl" dir="cw">
                                      <p:cBhvr override="childStyle">
                                        <p:cTn id="12" dur="500" fill="hold"/>
                                        <p:tgtEl>
                                          <p:spTgt spid="2"/>
                                        </p:tgtEl>
                                        <p:attrNameLst>
                                          <p:attrName>style.color</p:attrName>
                                        </p:attrNameLst>
                                      </p:cBhvr>
                                      <p:by>
                                        <p:hsl h="-7200000" s="0" l="0"/>
                                      </p:by>
                                    </p:animClr>
                                    <p:animClr clrSpc="hsl" dir="cw">
                                      <p:cBhvr>
                                        <p:cTn id="13" dur="500" fill="hold"/>
                                        <p:tgtEl>
                                          <p:spTgt spid="2"/>
                                        </p:tgtEl>
                                        <p:attrNameLst>
                                          <p:attrName>fillcolor</p:attrName>
                                        </p:attrNameLst>
                                      </p:cBhvr>
                                      <p:by>
                                        <p:hsl h="-7200000" s="0" l="0"/>
                                      </p:by>
                                    </p:animClr>
                                    <p:animClr clrSpc="hsl" dir="cw">
                                      <p:cBhvr>
                                        <p:cTn id="14" dur="500" fill="hold"/>
                                        <p:tgtEl>
                                          <p:spTgt spid="2"/>
                                        </p:tgtEl>
                                        <p:attrNameLst>
                                          <p:attrName>stroke.color</p:attrName>
                                        </p:attrNameLst>
                                      </p:cBhvr>
                                      <p:by>
                                        <p:hsl h="-7200000" s="0" l="0"/>
                                      </p:by>
                                    </p:animClr>
                                    <p:set>
                                      <p:cBhvr>
                                        <p:cTn id="15" dur="500" fill="hold"/>
                                        <p:tgtEl>
                                          <p:spTgt spid="2"/>
                                        </p:tgtEl>
                                        <p:attrNameLst>
                                          <p:attrName>fill.type</p:attrName>
                                        </p:attrNameLst>
                                      </p:cBhvr>
                                      <p:to>
                                        <p:strVal val="solid"/>
                                      </p:to>
                                    </p:se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14" presetClass="entr" presetSubtype="1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1219200" y="2223454"/>
            <a:ext cx="2590800" cy="2668588"/>
            <a:chOff x="1524000" y="2057400"/>
            <a:chExt cx="2590800" cy="2668588"/>
          </a:xfrm>
        </p:grpSpPr>
        <p:cxnSp>
          <p:nvCxnSpPr>
            <p:cNvPr id="6" name="Straight Connector 5"/>
            <p:cNvCxnSpPr/>
            <p:nvPr/>
          </p:nvCxnSpPr>
          <p:spPr>
            <a:xfrm rot="10800000">
              <a:off x="1524000" y="2057400"/>
              <a:ext cx="1143000" cy="1588"/>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8" name="Straight Connector 7"/>
            <p:cNvCxnSpPr/>
            <p:nvPr/>
          </p:nvCxnSpPr>
          <p:spPr>
            <a:xfrm rot="5400000">
              <a:off x="191294" y="3390106"/>
              <a:ext cx="2667000" cy="1588"/>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0" name="Straight Connector 9"/>
            <p:cNvCxnSpPr/>
            <p:nvPr/>
          </p:nvCxnSpPr>
          <p:spPr>
            <a:xfrm>
              <a:off x="1524000" y="4724400"/>
              <a:ext cx="2590800" cy="1588"/>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grpSp>
      <p:grpSp>
        <p:nvGrpSpPr>
          <p:cNvPr id="19" name="Group 18"/>
          <p:cNvGrpSpPr/>
          <p:nvPr/>
        </p:nvGrpSpPr>
        <p:grpSpPr>
          <a:xfrm>
            <a:off x="5334000" y="2224246"/>
            <a:ext cx="2667794" cy="2667794"/>
            <a:chOff x="5639594" y="2057400"/>
            <a:chExt cx="2667794" cy="2667794"/>
          </a:xfrm>
        </p:grpSpPr>
        <p:cxnSp>
          <p:nvCxnSpPr>
            <p:cNvPr id="16" name="Straight Connector 15"/>
            <p:cNvCxnSpPr/>
            <p:nvPr/>
          </p:nvCxnSpPr>
          <p:spPr>
            <a:xfrm>
              <a:off x="7239000" y="2057400"/>
              <a:ext cx="1066800" cy="1588"/>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31" name="Straight Connector 30"/>
            <p:cNvCxnSpPr/>
            <p:nvPr/>
          </p:nvCxnSpPr>
          <p:spPr>
            <a:xfrm>
              <a:off x="5639594" y="4723606"/>
              <a:ext cx="2667000" cy="1588"/>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33" name="Straight Connector 32"/>
            <p:cNvCxnSpPr/>
            <p:nvPr/>
          </p:nvCxnSpPr>
          <p:spPr>
            <a:xfrm rot="5400000">
              <a:off x="6973094" y="3390106"/>
              <a:ext cx="2667000" cy="1588"/>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grpSp>
      <p:pic>
        <p:nvPicPr>
          <p:cNvPr id="13" name="Picture 12" descr="diode.gif"/>
          <p:cNvPicPr>
            <a:picLocks noChangeAspect="1"/>
          </p:cNvPicPr>
          <p:nvPr/>
        </p:nvPicPr>
        <p:blipFill>
          <a:blip r:embed="rId2"/>
          <a:srcRect l="21405" t="62963" r="22408" b="7407"/>
          <a:stretch>
            <a:fillRect/>
          </a:stretch>
        </p:blipFill>
        <p:spPr>
          <a:xfrm>
            <a:off x="3810000" y="4529998"/>
            <a:ext cx="1600200" cy="609600"/>
          </a:xfrm>
          <a:prstGeom prst="rect">
            <a:avLst/>
          </a:prstGeom>
        </p:spPr>
      </p:pic>
      <p:sp>
        <p:nvSpPr>
          <p:cNvPr id="4" name="Rectangle 3"/>
          <p:cNvSpPr/>
          <p:nvPr/>
        </p:nvSpPr>
        <p:spPr>
          <a:xfrm>
            <a:off x="2362200" y="1661160"/>
            <a:ext cx="2286000" cy="1219200"/>
          </a:xfrm>
          <a:prstGeom prst="rect">
            <a:avLst/>
          </a:prstGeom>
          <a:solidFill>
            <a:schemeClr val="accent6">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rtlCol="0" anchor="ctr"/>
          <a:lstStyle/>
          <a:p>
            <a:pPr algn="ctr"/>
            <a:r>
              <a:rPr lang="en-US" dirty="0" smtClean="0">
                <a:solidFill>
                  <a:schemeClr val="tx1"/>
                </a:solidFill>
                <a:latin typeface="NikoshBAN" pitchFamily="2" charset="0"/>
                <a:cs typeface="NikoshBAN" pitchFamily="2" charset="0"/>
              </a:rPr>
              <a:t>+</a:t>
            </a:r>
            <a:r>
              <a:rPr lang="bn-BD" dirty="0" smtClean="0">
                <a:solidFill>
                  <a:schemeClr val="tx1"/>
                </a:solidFill>
                <a:latin typeface="NikoshBAN" pitchFamily="2" charset="0"/>
                <a:cs typeface="NikoshBAN" pitchFamily="2" charset="0"/>
              </a:rPr>
              <a:t> + + + +   </a:t>
            </a:r>
            <a:r>
              <a:rPr lang="en-US" dirty="0" smtClean="0">
                <a:solidFill>
                  <a:schemeClr val="tx1"/>
                </a:solidFill>
                <a:latin typeface="NikoshBAN" pitchFamily="2" charset="0"/>
                <a:cs typeface="NikoshBAN" pitchFamily="2" charset="0"/>
              </a:rPr>
              <a:t> </a:t>
            </a:r>
            <a:endParaRPr lang="bn-BD" dirty="0" smtClean="0">
              <a:solidFill>
                <a:schemeClr val="tx1"/>
              </a:solidFill>
              <a:latin typeface="NikoshBAN" pitchFamily="2" charset="0"/>
              <a:cs typeface="NikoshBAN" pitchFamily="2" charset="0"/>
            </a:endParaRPr>
          </a:p>
          <a:p>
            <a:pPr algn="ctr"/>
            <a:r>
              <a:rPr lang="bn-BD" dirty="0" smtClean="0">
                <a:solidFill>
                  <a:schemeClr val="tx1"/>
                </a:solidFill>
                <a:latin typeface="NikoshBAN" pitchFamily="2" charset="0"/>
                <a:cs typeface="NikoshBAN" pitchFamily="2" charset="0"/>
              </a:rPr>
              <a:t>+ + + + + </a:t>
            </a:r>
          </a:p>
          <a:p>
            <a:pPr algn="ctr"/>
            <a:r>
              <a:rPr lang="bn-BD" dirty="0" smtClean="0">
                <a:solidFill>
                  <a:schemeClr val="tx1"/>
                </a:solidFill>
                <a:latin typeface="NikoshBAN" pitchFamily="2" charset="0"/>
                <a:cs typeface="NikoshBAN" pitchFamily="2" charset="0"/>
              </a:rPr>
              <a:t>+ + + + +  </a:t>
            </a:r>
          </a:p>
          <a:p>
            <a:pPr algn="ctr"/>
            <a:r>
              <a:rPr lang="bn-BD" dirty="0" smtClean="0">
                <a:solidFill>
                  <a:schemeClr val="tx1"/>
                </a:solidFill>
                <a:latin typeface="NikoshBAN" pitchFamily="2" charset="0"/>
                <a:cs typeface="NikoshBAN" pitchFamily="2" charset="0"/>
              </a:rPr>
              <a:t>+</a:t>
            </a:r>
            <a:r>
              <a:rPr lang="bn-BD" dirty="0">
                <a:solidFill>
                  <a:schemeClr val="tx1"/>
                </a:solidFill>
                <a:latin typeface="NikoshBAN" pitchFamily="2" charset="0"/>
                <a:cs typeface="NikoshBAN" pitchFamily="2" charset="0"/>
              </a:rPr>
              <a:t> </a:t>
            </a:r>
            <a:r>
              <a:rPr lang="bn-BD" dirty="0" smtClean="0">
                <a:solidFill>
                  <a:schemeClr val="tx1"/>
                </a:solidFill>
                <a:latin typeface="NikoshBAN" pitchFamily="2" charset="0"/>
                <a:cs typeface="NikoshBAN" pitchFamily="2" charset="0"/>
              </a:rPr>
              <a:t>+ + + +  </a:t>
            </a:r>
          </a:p>
        </p:txBody>
      </p:sp>
      <p:sp>
        <p:nvSpPr>
          <p:cNvPr id="24" name="Rectangle 23"/>
          <p:cNvSpPr/>
          <p:nvPr/>
        </p:nvSpPr>
        <p:spPr>
          <a:xfrm>
            <a:off x="2971800" y="1325880"/>
            <a:ext cx="9906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rtlCol="0" anchor="ctr"/>
          <a:lstStyle/>
          <a:p>
            <a:pPr algn="ctr"/>
            <a:r>
              <a:rPr lang="en-US" dirty="0" smtClean="0">
                <a:solidFill>
                  <a:schemeClr val="tx1"/>
                </a:solidFill>
                <a:latin typeface="Times New Roman" pitchFamily="18" charset="0"/>
                <a:cs typeface="Times New Roman" pitchFamily="18" charset="0"/>
              </a:rPr>
              <a:t>P-</a:t>
            </a:r>
            <a:r>
              <a:rPr lang="bn-BD" dirty="0" smtClean="0">
                <a:solidFill>
                  <a:schemeClr val="tx1"/>
                </a:solidFill>
                <a:latin typeface="NikoshBAN" pitchFamily="2" charset="0"/>
                <a:cs typeface="NikoshBAN" pitchFamily="2" charset="0"/>
              </a:rPr>
              <a:t>টাইপ</a:t>
            </a:r>
            <a:endParaRPr lang="en-US" dirty="0">
              <a:solidFill>
                <a:schemeClr val="tx1"/>
              </a:solidFill>
              <a:latin typeface="Times New Roman" pitchFamily="18" charset="0"/>
              <a:cs typeface="Times New Roman" pitchFamily="18" charset="0"/>
            </a:endParaRPr>
          </a:p>
        </p:txBody>
      </p:sp>
      <p:sp>
        <p:nvSpPr>
          <p:cNvPr id="3" name="Rectangle 2"/>
          <p:cNvSpPr/>
          <p:nvPr/>
        </p:nvSpPr>
        <p:spPr>
          <a:xfrm>
            <a:off x="4648200" y="1661160"/>
            <a:ext cx="2286000" cy="1219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rtlCol="0" anchor="ctr"/>
          <a:lstStyle/>
          <a:p>
            <a:pPr algn="ctr"/>
            <a:r>
              <a:rPr lang="bn-BD" dirty="0" smtClean="0">
                <a:solidFill>
                  <a:schemeClr val="tx1"/>
                </a:solidFill>
                <a:latin typeface="NikoshBAN" pitchFamily="2" charset="0"/>
                <a:cs typeface="NikoshBAN" pitchFamily="2" charset="0"/>
              </a:rPr>
              <a:t> - - - - - </a:t>
            </a:r>
          </a:p>
          <a:p>
            <a:pPr algn="ctr"/>
            <a:r>
              <a:rPr lang="bn-BD" dirty="0" smtClean="0">
                <a:solidFill>
                  <a:schemeClr val="tx1"/>
                </a:solidFill>
                <a:latin typeface="NikoshBAN" pitchFamily="2" charset="0"/>
                <a:cs typeface="NikoshBAN" pitchFamily="2" charset="0"/>
              </a:rPr>
              <a:t>  - - - - -</a:t>
            </a:r>
          </a:p>
          <a:p>
            <a:pPr algn="ctr"/>
            <a:r>
              <a:rPr lang="bn-BD" dirty="0" smtClean="0">
                <a:solidFill>
                  <a:schemeClr val="tx1"/>
                </a:solidFill>
                <a:latin typeface="NikoshBAN" pitchFamily="2" charset="0"/>
                <a:cs typeface="NikoshBAN" pitchFamily="2" charset="0"/>
              </a:rPr>
              <a:t> - - - - -</a:t>
            </a:r>
          </a:p>
          <a:p>
            <a:pPr algn="ctr"/>
            <a:r>
              <a:rPr lang="en-US" dirty="0" smtClean="0">
                <a:solidFill>
                  <a:schemeClr val="tx1"/>
                </a:solidFill>
                <a:latin typeface="NikoshBAN" pitchFamily="2" charset="0"/>
                <a:cs typeface="NikoshBAN" pitchFamily="2" charset="0"/>
              </a:rPr>
              <a:t> </a:t>
            </a:r>
            <a:r>
              <a:rPr lang="bn-BD" dirty="0" smtClean="0">
                <a:solidFill>
                  <a:schemeClr val="tx1"/>
                </a:solidFill>
                <a:latin typeface="NikoshBAN" pitchFamily="2" charset="0"/>
                <a:cs typeface="NikoshBAN" pitchFamily="2" charset="0"/>
              </a:rPr>
              <a:t> - - - - - </a:t>
            </a:r>
            <a:r>
              <a:rPr lang="en-US" dirty="0" smtClean="0">
                <a:solidFill>
                  <a:schemeClr val="tx1"/>
                </a:solidFill>
                <a:latin typeface="NikoshBAN" pitchFamily="2" charset="0"/>
                <a:cs typeface="NikoshBAN" pitchFamily="2" charset="0"/>
              </a:rPr>
              <a:t> </a:t>
            </a:r>
            <a:endParaRPr lang="en-US" dirty="0">
              <a:solidFill>
                <a:schemeClr val="tx1"/>
              </a:solidFill>
              <a:latin typeface="NikoshBAN" pitchFamily="2" charset="0"/>
              <a:cs typeface="NikoshBAN" pitchFamily="2" charset="0"/>
            </a:endParaRPr>
          </a:p>
        </p:txBody>
      </p:sp>
      <p:sp>
        <p:nvSpPr>
          <p:cNvPr id="26" name="Rectangle 25"/>
          <p:cNvSpPr/>
          <p:nvPr/>
        </p:nvSpPr>
        <p:spPr>
          <a:xfrm>
            <a:off x="5334000" y="1325880"/>
            <a:ext cx="9144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rtlCol="0" anchor="ctr"/>
          <a:lstStyle/>
          <a:p>
            <a:pPr algn="ctr"/>
            <a:r>
              <a:rPr lang="en-US" dirty="0" smtClean="0">
                <a:solidFill>
                  <a:schemeClr val="tx1"/>
                </a:solidFill>
                <a:latin typeface="Times New Roman" pitchFamily="18" charset="0"/>
                <a:cs typeface="Times New Roman" pitchFamily="18" charset="0"/>
              </a:rPr>
              <a:t>n-</a:t>
            </a:r>
            <a:r>
              <a:rPr lang="bn-BD" dirty="0" smtClean="0">
                <a:solidFill>
                  <a:schemeClr val="tx1"/>
                </a:solidFill>
                <a:latin typeface="NikoshBAN" pitchFamily="2" charset="0"/>
                <a:cs typeface="NikoshBAN" pitchFamily="2" charset="0"/>
              </a:rPr>
              <a:t>টাইপ</a:t>
            </a:r>
            <a:endParaRPr lang="en-US" dirty="0">
              <a:solidFill>
                <a:schemeClr val="tx1"/>
              </a:solidFill>
              <a:latin typeface="Times New Roman" pitchFamily="18" charset="0"/>
              <a:cs typeface="Times New Roman" pitchFamily="18" charset="0"/>
            </a:endParaRPr>
          </a:p>
        </p:txBody>
      </p:sp>
      <p:sp>
        <p:nvSpPr>
          <p:cNvPr id="17" name="Rectangle 16"/>
          <p:cNvSpPr/>
          <p:nvPr/>
        </p:nvSpPr>
        <p:spPr>
          <a:xfrm>
            <a:off x="3886200" y="3444240"/>
            <a:ext cx="2133600" cy="5334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rtlCol="0" anchor="ctr"/>
          <a:lstStyle/>
          <a:p>
            <a:pPr algn="ctr"/>
            <a:r>
              <a:rPr lang="bn-BD" sz="2400" dirty="0" smtClean="0">
                <a:solidFill>
                  <a:schemeClr val="tx1"/>
                </a:solidFill>
                <a:latin typeface="NikoshBAN" pitchFamily="2" charset="0"/>
                <a:cs typeface="NikoshBAN" pitchFamily="2" charset="0"/>
              </a:rPr>
              <a:t>বিমুখী ঝোঁক</a:t>
            </a:r>
            <a:endParaRPr lang="en-US" sz="2400" dirty="0">
              <a:solidFill>
                <a:schemeClr val="tx1"/>
              </a:solidFill>
              <a:latin typeface="NikoshBAN" pitchFamily="2" charset="0"/>
              <a:cs typeface="NikoshBAN" pitchFamily="2" charset="0"/>
            </a:endParaRPr>
          </a:p>
        </p:txBody>
      </p:sp>
      <p:sp>
        <p:nvSpPr>
          <p:cNvPr id="18" name="Rectangle 17"/>
          <p:cNvSpPr/>
          <p:nvPr/>
        </p:nvSpPr>
        <p:spPr>
          <a:xfrm>
            <a:off x="2209800" y="518160"/>
            <a:ext cx="4876800" cy="533400"/>
          </a:xfrm>
          <a:prstGeom prst="rect">
            <a:avLst/>
          </a:prstGeom>
          <a:ln/>
        </p:spPr>
        <p:style>
          <a:lnRef idx="1">
            <a:schemeClr val="accent1"/>
          </a:lnRef>
          <a:fillRef idx="2">
            <a:schemeClr val="accent1"/>
          </a:fillRef>
          <a:effectRef idx="1">
            <a:schemeClr val="accent1"/>
          </a:effectRef>
          <a:fontRef idx="minor">
            <a:schemeClr val="dk1"/>
          </a:fontRef>
        </p:style>
        <p:txBody>
          <a:bodyPr lIns="79242" tIns="39621" rIns="79242" bIns="39621" rtlCol="0" anchor="ctr"/>
          <a:lstStyle/>
          <a:p>
            <a:pPr algn="ctr"/>
            <a:r>
              <a:rPr lang="bn-BD" sz="2800" dirty="0" smtClean="0">
                <a:solidFill>
                  <a:schemeClr val="tx1"/>
                </a:solidFill>
                <a:latin typeface="NikoshBAN" pitchFamily="2" charset="0"/>
                <a:cs typeface="NikoshBAN" pitchFamily="2" charset="0"/>
              </a:rPr>
              <a:t>অর্ধপরিবাহী ডায়োড বা</a:t>
            </a:r>
            <a:r>
              <a:rPr lang="bn-BD" sz="2800" dirty="0" smtClean="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p-n </a:t>
            </a:r>
            <a:r>
              <a:rPr lang="bn-BD" sz="2800" dirty="0" smtClean="0">
                <a:solidFill>
                  <a:schemeClr val="tx1"/>
                </a:solidFill>
                <a:latin typeface="NikoshBAN" pitchFamily="2" charset="0"/>
                <a:cs typeface="NikoshBAN" pitchFamily="2" charset="0"/>
              </a:rPr>
              <a:t>জংশন ডায়োড</a:t>
            </a:r>
            <a:endParaRPr lang="en-US" sz="2800" dirty="0">
              <a:solidFill>
                <a:schemeClr val="tx1"/>
              </a:solidFill>
              <a:latin typeface="Times New Roman" pitchFamily="18" charset="0"/>
              <a:cs typeface="Times New Roman" pitchFamily="18" charset="0"/>
            </a:endParaRPr>
          </a:p>
        </p:txBody>
      </p:sp>
      <p:sp>
        <p:nvSpPr>
          <p:cNvPr id="20" name="Rectangle 19"/>
          <p:cNvSpPr/>
          <p:nvPr/>
        </p:nvSpPr>
        <p:spPr>
          <a:xfrm>
            <a:off x="990600" y="5410200"/>
            <a:ext cx="7848600" cy="914400"/>
          </a:xfrm>
          <a:prstGeom prst="rect">
            <a:avLst/>
          </a:prstGeom>
          <a:ln/>
        </p:spPr>
        <p:style>
          <a:lnRef idx="1">
            <a:schemeClr val="accent1"/>
          </a:lnRef>
          <a:fillRef idx="2">
            <a:schemeClr val="accent1"/>
          </a:fillRef>
          <a:effectRef idx="1">
            <a:schemeClr val="accent1"/>
          </a:effectRef>
          <a:fontRef idx="minor">
            <a:schemeClr val="dk1"/>
          </a:fontRef>
        </p:style>
        <p:txBody>
          <a:bodyPr lIns="79242" tIns="39621" rIns="79242" bIns="39621" rtlCol="0" anchor="ctr"/>
          <a:lstStyle/>
          <a:p>
            <a:pPr algn="ctr"/>
            <a:r>
              <a:rPr lang="bn-BD" sz="2800" dirty="0" smtClean="0">
                <a:solidFill>
                  <a:schemeClr val="tx1"/>
                </a:solidFill>
                <a:latin typeface="NikoshBAN" pitchFamily="2" charset="0"/>
                <a:cs typeface="NikoshBAN" pitchFamily="2" charset="0"/>
              </a:rPr>
              <a:t>ব্যাটারির ধনাত্বক</a:t>
            </a:r>
            <a:r>
              <a:rPr lang="en-US"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ডায়োডে</a:t>
            </a:r>
            <a:r>
              <a:rPr lang="en-US" sz="2800" dirty="0" smtClean="0">
                <a:solidFill>
                  <a:schemeClr val="tx1"/>
                </a:solidFill>
                <a:latin typeface="Times New Roman" pitchFamily="18" charset="0"/>
                <a:cs typeface="Times New Roman" pitchFamily="18" charset="0"/>
              </a:rPr>
              <a:t> n-</a:t>
            </a:r>
            <a:r>
              <a:rPr lang="bn-BD" sz="2800" dirty="0" smtClean="0">
                <a:solidFill>
                  <a:schemeClr val="tx1"/>
                </a:solidFill>
                <a:latin typeface="NikoshBAN" pitchFamily="2" charset="0"/>
                <a:cs typeface="NikoshBAN" pitchFamily="2" charset="0"/>
              </a:rPr>
              <a:t>টাইপের সাথে এবং ব্যাটারির ঋনাত্বক ডায়োডে </a:t>
            </a:r>
            <a:r>
              <a:rPr lang="en-US" sz="2800" dirty="0" smtClean="0">
                <a:solidFill>
                  <a:schemeClr val="tx1"/>
                </a:solidFill>
                <a:latin typeface="Times New Roman" pitchFamily="18" charset="0"/>
                <a:cs typeface="Times New Roman" pitchFamily="18" charset="0"/>
              </a:rPr>
              <a:t>p-</a:t>
            </a:r>
            <a:r>
              <a:rPr lang="bn-BD" sz="2800" dirty="0" smtClean="0">
                <a:solidFill>
                  <a:schemeClr val="tx1"/>
                </a:solidFill>
                <a:latin typeface="NikoshBAN" pitchFamily="2" charset="0"/>
                <a:cs typeface="NikoshBAN" pitchFamily="2" charset="0"/>
              </a:rPr>
              <a:t>টাইপের সাথে যুক্ত করায় বর্তনীতে তড়িৎপ্রবাহ চলে</a:t>
            </a:r>
            <a:r>
              <a:rPr lang="en-US"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না । </a:t>
            </a:r>
            <a:endParaRPr lang="en-US" sz="28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6265387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ppt_x"/>
                                          </p:val>
                                        </p:tav>
                                        <p:tav tm="100000">
                                          <p:val>
                                            <p:strVal val="#ppt_x"/>
                                          </p:val>
                                        </p:tav>
                                      </p:tavLst>
                                    </p:anim>
                                    <p:anim calcmode="lin" valueType="num">
                                      <p:cBhvr additive="base">
                                        <p:cTn id="8" dur="10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anim calcmode="lin" valueType="num">
                                      <p:cBhvr additive="base">
                                        <p:cTn id="13" dur="1000" fill="hold"/>
                                        <p:tgtEl>
                                          <p:spTgt spid="4">
                                            <p:bg/>
                                          </p:spTgt>
                                        </p:tgtEl>
                                        <p:attrNameLst>
                                          <p:attrName>ppt_x</p:attrName>
                                        </p:attrNameLst>
                                      </p:cBhvr>
                                      <p:tavLst>
                                        <p:tav tm="0">
                                          <p:val>
                                            <p:strVal val="0-#ppt_w/2"/>
                                          </p:val>
                                        </p:tav>
                                        <p:tav tm="100000">
                                          <p:val>
                                            <p:strVal val="#ppt_x"/>
                                          </p:val>
                                        </p:tav>
                                      </p:tavLst>
                                    </p:anim>
                                    <p:anim calcmode="lin" valueType="num">
                                      <p:cBhvr additive="base">
                                        <p:cTn id="14" dur="1000" fill="hold"/>
                                        <p:tgtEl>
                                          <p:spTgt spid="4">
                                            <p:bg/>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4">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4">
                                            <p:txEl>
                                              <p:pRg st="1" end="1"/>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4">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10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1000" fill="hold"/>
                                        <p:tgtEl>
                                          <p:spTgt spid="24"/>
                                        </p:tgtEl>
                                        <p:attrNameLst>
                                          <p:attrName>ppt_x</p:attrName>
                                        </p:attrNameLst>
                                      </p:cBhvr>
                                      <p:tavLst>
                                        <p:tav tm="0">
                                          <p:val>
                                            <p:strVal val="#ppt_x"/>
                                          </p:val>
                                        </p:tav>
                                        <p:tav tm="100000">
                                          <p:val>
                                            <p:strVal val="#ppt_x"/>
                                          </p:val>
                                        </p:tav>
                                      </p:tavLst>
                                    </p:anim>
                                    <p:anim calcmode="lin" valueType="num">
                                      <p:cBhvr additive="base">
                                        <p:cTn id="36" dur="10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3">
                                            <p:bg/>
                                          </p:spTgt>
                                        </p:tgtEl>
                                        <p:attrNameLst>
                                          <p:attrName>style.visibility</p:attrName>
                                        </p:attrNameLst>
                                      </p:cBhvr>
                                      <p:to>
                                        <p:strVal val="visible"/>
                                      </p:to>
                                    </p:set>
                                    <p:anim calcmode="lin" valueType="num">
                                      <p:cBhvr additive="base">
                                        <p:cTn id="41" dur="1000" fill="hold"/>
                                        <p:tgtEl>
                                          <p:spTgt spid="3">
                                            <p:bg/>
                                          </p:spTgt>
                                        </p:tgtEl>
                                        <p:attrNameLst>
                                          <p:attrName>ppt_x</p:attrName>
                                        </p:attrNameLst>
                                      </p:cBhvr>
                                      <p:tavLst>
                                        <p:tav tm="0">
                                          <p:val>
                                            <p:strVal val="1+#ppt_w/2"/>
                                          </p:val>
                                        </p:tav>
                                        <p:tav tm="100000">
                                          <p:val>
                                            <p:strVal val="#ppt_x"/>
                                          </p:val>
                                        </p:tav>
                                      </p:tavLst>
                                    </p:anim>
                                    <p:anim calcmode="lin" valueType="num">
                                      <p:cBhvr additive="base">
                                        <p:cTn id="42" dur="1000" fill="hold"/>
                                        <p:tgtEl>
                                          <p:spTgt spid="3">
                                            <p:bg/>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3">
                                            <p:txEl>
                                              <p:pRg st="0" end="0"/>
                                            </p:txEl>
                                          </p:spTgt>
                                        </p:tgtEl>
                                        <p:attrNameLst>
                                          <p:attrName>style.visibility</p:attrName>
                                        </p:attrNameLst>
                                      </p:cBhvr>
                                      <p:to>
                                        <p:strVal val="visible"/>
                                      </p:to>
                                    </p:set>
                                    <p:anim calcmode="lin" valueType="num">
                                      <p:cBhvr additive="base">
                                        <p:cTn id="45"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46" dur="1000" fill="hold"/>
                                        <p:tgtEl>
                                          <p:spTgt spid="3">
                                            <p:txEl>
                                              <p:pRg st="0" end="0"/>
                                            </p:tx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anim calcmode="lin" valueType="num">
                                      <p:cBhvr additive="base">
                                        <p:cTn id="49"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50" dur="1000" fill="hold"/>
                                        <p:tgtEl>
                                          <p:spTgt spid="3">
                                            <p:txEl>
                                              <p:pRg st="1" end="1"/>
                                            </p:tx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3">
                                            <p:txEl>
                                              <p:pRg st="2" end="2"/>
                                            </p:txEl>
                                          </p:spTgt>
                                        </p:tgtEl>
                                        <p:attrNameLst>
                                          <p:attrName>style.visibility</p:attrName>
                                        </p:attrNameLst>
                                      </p:cBhvr>
                                      <p:to>
                                        <p:strVal val="visible"/>
                                      </p:to>
                                    </p:set>
                                    <p:anim calcmode="lin" valueType="num">
                                      <p:cBhvr additive="base">
                                        <p:cTn id="53"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54" dur="1000" fill="hold"/>
                                        <p:tgtEl>
                                          <p:spTgt spid="3">
                                            <p:txEl>
                                              <p:pRg st="2" end="2"/>
                                            </p:txEl>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 calcmode="lin" valueType="num">
                                      <p:cBhvr additive="base">
                                        <p:cTn id="57"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58"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1"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1000" fill="hold"/>
                                        <p:tgtEl>
                                          <p:spTgt spid="26"/>
                                        </p:tgtEl>
                                        <p:attrNameLst>
                                          <p:attrName>ppt_x</p:attrName>
                                        </p:attrNameLst>
                                      </p:cBhvr>
                                      <p:tavLst>
                                        <p:tav tm="0">
                                          <p:val>
                                            <p:strVal val="#ppt_x"/>
                                          </p:val>
                                        </p:tav>
                                        <p:tav tm="100000">
                                          <p:val>
                                            <p:strVal val="#ppt_x"/>
                                          </p:val>
                                        </p:tav>
                                      </p:tavLst>
                                    </p:anim>
                                    <p:anim calcmode="lin" valueType="num">
                                      <p:cBhvr additive="base">
                                        <p:cTn id="64" dur="10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nodeType="clickEffect">
                                  <p:stCondLst>
                                    <p:cond delay="0"/>
                                  </p:stCondLst>
                                  <p:childTnLst>
                                    <p:set>
                                      <p:cBhvr>
                                        <p:cTn id="68" dur="1" fill="hold">
                                          <p:stCondLst>
                                            <p:cond delay="0"/>
                                          </p:stCondLst>
                                        </p:cTn>
                                        <p:tgtEl>
                                          <p:spTgt spid="2"/>
                                        </p:tgtEl>
                                        <p:attrNameLst>
                                          <p:attrName>style.visibility</p:attrName>
                                        </p:attrNameLst>
                                      </p:cBhvr>
                                      <p:to>
                                        <p:strVal val="visible"/>
                                      </p:to>
                                    </p:set>
                                    <p:anim calcmode="lin" valueType="num">
                                      <p:cBhvr additive="base">
                                        <p:cTn id="69" dur="1000" fill="hold"/>
                                        <p:tgtEl>
                                          <p:spTgt spid="2"/>
                                        </p:tgtEl>
                                        <p:attrNameLst>
                                          <p:attrName>ppt_x</p:attrName>
                                        </p:attrNameLst>
                                      </p:cBhvr>
                                      <p:tavLst>
                                        <p:tav tm="0">
                                          <p:val>
                                            <p:strVal val="0-#ppt_w/2"/>
                                          </p:val>
                                        </p:tav>
                                        <p:tav tm="100000">
                                          <p:val>
                                            <p:strVal val="#ppt_x"/>
                                          </p:val>
                                        </p:tav>
                                      </p:tavLst>
                                    </p:anim>
                                    <p:anim calcmode="lin" valueType="num">
                                      <p:cBhvr additive="base">
                                        <p:cTn id="70"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1000" fill="hold"/>
                                        <p:tgtEl>
                                          <p:spTgt spid="19"/>
                                        </p:tgtEl>
                                        <p:attrNameLst>
                                          <p:attrName>ppt_x</p:attrName>
                                        </p:attrNameLst>
                                      </p:cBhvr>
                                      <p:tavLst>
                                        <p:tav tm="0">
                                          <p:val>
                                            <p:strVal val="1+#ppt_w/2"/>
                                          </p:val>
                                        </p:tav>
                                        <p:tav tm="100000">
                                          <p:val>
                                            <p:strVal val="#ppt_x"/>
                                          </p:val>
                                        </p:tav>
                                      </p:tavLst>
                                    </p:anim>
                                    <p:anim calcmode="lin" valueType="num">
                                      <p:cBhvr additive="base">
                                        <p:cTn id="76"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additive="base">
                                        <p:cTn id="81" dur="1000" fill="hold"/>
                                        <p:tgtEl>
                                          <p:spTgt spid="13"/>
                                        </p:tgtEl>
                                        <p:attrNameLst>
                                          <p:attrName>ppt_x</p:attrName>
                                        </p:attrNameLst>
                                      </p:cBhvr>
                                      <p:tavLst>
                                        <p:tav tm="0">
                                          <p:val>
                                            <p:strVal val="#ppt_x"/>
                                          </p:val>
                                        </p:tav>
                                        <p:tav tm="100000">
                                          <p:val>
                                            <p:strVal val="#ppt_x"/>
                                          </p:val>
                                        </p:tav>
                                      </p:tavLst>
                                    </p:anim>
                                    <p:anim calcmode="lin" valueType="num">
                                      <p:cBhvr additive="base">
                                        <p:cTn id="82"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63" presetClass="path" presetSubtype="0" accel="50000" decel="50000" fill="hold" nodeType="clickEffect">
                                  <p:stCondLst>
                                    <p:cond delay="0"/>
                                  </p:stCondLst>
                                  <p:childTnLst>
                                    <p:animMotion origin="layout" path="M 5.55556E-7 -2.22017E-6 L -0.07257 -0.00208 " pathEditMode="relative" rAng="0" ptsTypes="AA">
                                      <p:cBhvr>
                                        <p:cTn id="86" dur="2000" fill="hold"/>
                                        <p:tgtEl>
                                          <p:spTgt spid="4">
                                            <p:txEl>
                                              <p:pRg st="1" end="1"/>
                                            </p:txEl>
                                          </p:spTgt>
                                        </p:tgtEl>
                                        <p:attrNameLst>
                                          <p:attrName>ppt_x</p:attrName>
                                          <p:attrName>ppt_y</p:attrName>
                                        </p:attrNameLst>
                                      </p:cBhvr>
                                      <p:rCtr x="-36" y="-1"/>
                                    </p:animMotion>
                                  </p:childTnLst>
                                </p:cTn>
                              </p:par>
                              <p:par>
                                <p:cTn id="87" presetID="35" presetClass="path" presetSubtype="0" accel="50000" decel="50000" fill="hold" nodeType="withEffect">
                                  <p:stCondLst>
                                    <p:cond delay="0"/>
                                  </p:stCondLst>
                                  <p:childTnLst>
                                    <p:animMotion origin="layout" path="M -8.33333E-7 -2.96947E-6 L -0.07344 0.00463 " pathEditMode="relative" rAng="0" ptsTypes="AA">
                                      <p:cBhvr>
                                        <p:cTn id="88" dur="2000" fill="hold"/>
                                        <p:tgtEl>
                                          <p:spTgt spid="4">
                                            <p:txEl>
                                              <p:pRg st="0" end="0"/>
                                            </p:txEl>
                                          </p:spTgt>
                                        </p:tgtEl>
                                        <p:attrNameLst>
                                          <p:attrName>ppt_x</p:attrName>
                                          <p:attrName>ppt_y</p:attrName>
                                        </p:attrNameLst>
                                      </p:cBhvr>
                                      <p:rCtr x="-37" y="2"/>
                                    </p:animMotion>
                                  </p:childTnLst>
                                </p:cTn>
                              </p:par>
                              <p:par>
                                <p:cTn id="89" presetID="35" presetClass="path" presetSubtype="0" accel="50000" decel="50000" fill="hold" nodeType="withEffect">
                                  <p:stCondLst>
                                    <p:cond delay="0"/>
                                  </p:stCondLst>
                                  <p:childTnLst>
                                    <p:animMotion origin="layout" path="M -4.44444E-6 -1.47086E-6 L -0.06736 0.00231 " pathEditMode="relative" rAng="0" ptsTypes="AA">
                                      <p:cBhvr>
                                        <p:cTn id="90" dur="2000" fill="hold"/>
                                        <p:tgtEl>
                                          <p:spTgt spid="4">
                                            <p:txEl>
                                              <p:pRg st="2" end="2"/>
                                            </p:txEl>
                                          </p:spTgt>
                                        </p:tgtEl>
                                        <p:attrNameLst>
                                          <p:attrName>ppt_x</p:attrName>
                                          <p:attrName>ppt_y</p:attrName>
                                        </p:attrNameLst>
                                      </p:cBhvr>
                                      <p:rCtr x="-34" y="1"/>
                                    </p:animMotion>
                                  </p:childTnLst>
                                </p:cTn>
                              </p:par>
                              <p:par>
                                <p:cTn id="91" presetID="35" presetClass="path" presetSubtype="0" accel="50000" decel="50000" fill="hold" nodeType="withEffect">
                                  <p:stCondLst>
                                    <p:cond delay="0"/>
                                  </p:stCondLst>
                                  <p:childTnLst>
                                    <p:animMotion origin="layout" path="M -4.44444E-6 -7.21554E-7 L -0.06736 -0.00439 " pathEditMode="relative" rAng="0" ptsTypes="AA">
                                      <p:cBhvr>
                                        <p:cTn id="92" dur="2000" fill="hold"/>
                                        <p:tgtEl>
                                          <p:spTgt spid="4">
                                            <p:txEl>
                                              <p:pRg st="3" end="3"/>
                                            </p:txEl>
                                          </p:spTgt>
                                        </p:tgtEl>
                                        <p:attrNameLst>
                                          <p:attrName>ppt_x</p:attrName>
                                          <p:attrName>ppt_y</p:attrName>
                                        </p:attrNameLst>
                                      </p:cBhvr>
                                      <p:rCtr x="-34" y="-2"/>
                                    </p:animMotion>
                                  </p:childTnLst>
                                </p:cTn>
                              </p:par>
                              <p:par>
                                <p:cTn id="93" presetID="63" presetClass="path" presetSubtype="0" accel="50000" decel="50000" fill="hold" nodeType="withEffect">
                                  <p:stCondLst>
                                    <p:cond delay="0"/>
                                  </p:stCondLst>
                                  <p:childTnLst>
                                    <p:animMotion origin="layout" path="M -3.05556E-6 -2.96947E-6 L 0.08559 0.00463 " pathEditMode="relative" rAng="0" ptsTypes="AA">
                                      <p:cBhvr>
                                        <p:cTn id="94" dur="2000" fill="hold"/>
                                        <p:tgtEl>
                                          <p:spTgt spid="3">
                                            <p:txEl>
                                              <p:pRg st="0" end="0"/>
                                            </p:txEl>
                                          </p:spTgt>
                                        </p:tgtEl>
                                        <p:attrNameLst>
                                          <p:attrName>ppt_x</p:attrName>
                                          <p:attrName>ppt_y</p:attrName>
                                        </p:attrNameLst>
                                      </p:cBhvr>
                                      <p:rCtr x="43" y="2"/>
                                    </p:animMotion>
                                  </p:childTnLst>
                                </p:cTn>
                              </p:par>
                              <p:par>
                                <p:cTn id="95" presetID="63" presetClass="path" presetSubtype="0" accel="50000" decel="50000" fill="hold" nodeType="withEffect">
                                  <p:stCondLst>
                                    <p:cond delay="0"/>
                                  </p:stCondLst>
                                  <p:childTnLst>
                                    <p:animMotion origin="layout" path="M 3.33333E-6 -2.22017E-6 L 0.08871 -0.00208 " pathEditMode="relative" rAng="0" ptsTypes="AA">
                                      <p:cBhvr>
                                        <p:cTn id="96" dur="2000" fill="hold"/>
                                        <p:tgtEl>
                                          <p:spTgt spid="3">
                                            <p:txEl>
                                              <p:pRg st="1" end="1"/>
                                            </p:txEl>
                                          </p:spTgt>
                                        </p:tgtEl>
                                        <p:attrNameLst>
                                          <p:attrName>ppt_x</p:attrName>
                                          <p:attrName>ppt_y</p:attrName>
                                        </p:attrNameLst>
                                      </p:cBhvr>
                                      <p:rCtr x="44" y="-1"/>
                                    </p:animMotion>
                                  </p:childTnLst>
                                </p:cTn>
                              </p:par>
                              <p:par>
                                <p:cTn id="97" presetID="63" presetClass="path" presetSubtype="0" accel="50000" decel="50000" fill="hold" nodeType="withEffect">
                                  <p:stCondLst>
                                    <p:cond delay="0"/>
                                  </p:stCondLst>
                                  <p:childTnLst>
                                    <p:animMotion origin="layout" path="M 1.94444E-6 -1.47086E-6 L 0.08871 0.00231 " pathEditMode="relative" rAng="0" ptsTypes="AA">
                                      <p:cBhvr>
                                        <p:cTn id="98" dur="2000" fill="hold"/>
                                        <p:tgtEl>
                                          <p:spTgt spid="3">
                                            <p:txEl>
                                              <p:pRg st="2" end="2"/>
                                            </p:txEl>
                                          </p:spTgt>
                                        </p:tgtEl>
                                        <p:attrNameLst>
                                          <p:attrName>ppt_x</p:attrName>
                                          <p:attrName>ppt_y</p:attrName>
                                        </p:attrNameLst>
                                      </p:cBhvr>
                                      <p:rCtr x="44" y="1"/>
                                    </p:animMotion>
                                  </p:childTnLst>
                                </p:cTn>
                              </p:par>
                              <p:par>
                                <p:cTn id="99" presetID="63" presetClass="path" presetSubtype="0" accel="50000" decel="50000" fill="hold" nodeType="withEffect">
                                  <p:stCondLst>
                                    <p:cond delay="0"/>
                                  </p:stCondLst>
                                  <p:childTnLst>
                                    <p:animMotion origin="layout" path="M -0.00902 -0.00439 L 0.08264 -0.00439 " pathEditMode="relative" rAng="0" ptsTypes="AA">
                                      <p:cBhvr>
                                        <p:cTn id="100" dur="2000" fill="hold"/>
                                        <p:tgtEl>
                                          <p:spTgt spid="3">
                                            <p:txEl>
                                              <p:pRg st="3" end="3"/>
                                            </p:txEl>
                                          </p:spTgt>
                                        </p:tgtEl>
                                        <p:attrNameLst>
                                          <p:attrName>ppt_x</p:attrName>
                                          <p:attrName>ppt_y</p:attrName>
                                        </p:attrNameLst>
                                      </p:cBhvr>
                                      <p:rCtr x="46" y="0"/>
                                    </p:animMotion>
                                  </p:childTnLst>
                                </p:cTn>
                              </p:par>
                            </p:childTnLst>
                          </p:cTn>
                        </p:par>
                      </p:childTnLst>
                    </p:cTn>
                  </p:par>
                  <p:par>
                    <p:cTn id="101" fill="hold">
                      <p:stCondLst>
                        <p:cond delay="indefinite"/>
                      </p:stCondLst>
                      <p:childTnLst>
                        <p:par>
                          <p:cTn id="102" fill="hold">
                            <p:stCondLst>
                              <p:cond delay="0"/>
                            </p:stCondLst>
                            <p:childTnLst>
                              <p:par>
                                <p:cTn id="103" presetID="45" presetClass="entr" presetSubtype="0" fill="hold" grpId="0" nodeType="clickEffect">
                                  <p:stCondLst>
                                    <p:cond delay="0"/>
                                  </p:stCondLst>
                                  <p:iterate type="lt">
                                    <p:tmPct val="10000"/>
                                  </p:iterate>
                                  <p:childTnLst>
                                    <p:set>
                                      <p:cBhvr>
                                        <p:cTn id="104" dur="1" fill="hold">
                                          <p:stCondLst>
                                            <p:cond delay="0"/>
                                          </p:stCondLst>
                                        </p:cTn>
                                        <p:tgtEl>
                                          <p:spTgt spid="17"/>
                                        </p:tgtEl>
                                        <p:attrNameLst>
                                          <p:attrName>style.visibility</p:attrName>
                                        </p:attrNameLst>
                                      </p:cBhvr>
                                      <p:to>
                                        <p:strVal val="visible"/>
                                      </p:to>
                                    </p:set>
                                    <p:animEffect transition="in" filter="fade">
                                      <p:cBhvr>
                                        <p:cTn id="105" dur="1000"/>
                                        <p:tgtEl>
                                          <p:spTgt spid="17"/>
                                        </p:tgtEl>
                                      </p:cBhvr>
                                    </p:animEffect>
                                    <p:anim calcmode="lin" valueType="num">
                                      <p:cBhvr>
                                        <p:cTn id="106" dur="1000" fill="hold"/>
                                        <p:tgtEl>
                                          <p:spTgt spid="17"/>
                                        </p:tgtEl>
                                        <p:attrNameLst>
                                          <p:attrName>ppt_w</p:attrName>
                                        </p:attrNameLst>
                                      </p:cBhvr>
                                      <p:tavLst>
                                        <p:tav tm="0" fmla="#ppt_w*sin(2.5*pi*$)">
                                          <p:val>
                                            <p:fltVal val="0"/>
                                          </p:val>
                                        </p:tav>
                                        <p:tav tm="100000">
                                          <p:val>
                                            <p:fltVal val="1"/>
                                          </p:val>
                                        </p:tav>
                                      </p:tavLst>
                                    </p:anim>
                                    <p:anim calcmode="lin" valueType="num">
                                      <p:cBhvr>
                                        <p:cTn id="107" dur="1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1000" fill="hold"/>
                                        <p:tgtEl>
                                          <p:spTgt spid="20"/>
                                        </p:tgtEl>
                                        <p:attrNameLst>
                                          <p:attrName>ppt_x</p:attrName>
                                        </p:attrNameLst>
                                      </p:cBhvr>
                                      <p:tavLst>
                                        <p:tav tm="0">
                                          <p:val>
                                            <p:strVal val="#ppt_x"/>
                                          </p:val>
                                        </p:tav>
                                        <p:tav tm="100000">
                                          <p:val>
                                            <p:strVal val="#ppt_x"/>
                                          </p:val>
                                        </p:tav>
                                      </p:tavLst>
                                    </p:anim>
                                    <p:anim calcmode="lin" valueType="num">
                                      <p:cBhvr additive="base">
                                        <p:cTn id="113"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24" grpId="0" animBg="1"/>
      <p:bldP spid="3" grpId="0" uiExpand="1" build="allAtOnce" animBg="1"/>
      <p:bldP spid="26" grpId="0" animBg="1"/>
      <p:bldP spid="17" grpId="0" animBg="1"/>
      <p:bldP spid="18"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trinsic Semiconductor | Electrical4U"/>
          <p:cNvPicPr>
            <a:picLocks noChangeAspect="1" noChangeArrowheads="1"/>
          </p:cNvPicPr>
          <p:nvPr/>
        </p:nvPicPr>
        <p:blipFill rotWithShape="1">
          <a:blip r:embed="rId2">
            <a:extLst>
              <a:ext uri="{28A0092B-C50C-407E-A947-70E740481C1C}">
                <a14:useLocalDpi xmlns:a14="http://schemas.microsoft.com/office/drawing/2010/main" val="0"/>
              </a:ext>
            </a:extLst>
          </a:blip>
          <a:srcRect t="32813" r="43333"/>
          <a:stretch/>
        </p:blipFill>
        <p:spPr bwMode="auto">
          <a:xfrm>
            <a:off x="1972235" y="3109793"/>
            <a:ext cx="5047129" cy="28631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540133"/>
            <a:ext cx="9144000" cy="156966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as-IN" sz="2400" dirty="0">
                <a:solidFill>
                  <a:srgbClr val="202124"/>
                </a:solidFill>
                <a:latin typeface="arial" panose="020B0604020202020204" pitchFamily="34" charset="0"/>
              </a:rPr>
              <a:t>ইলেকট্রন এবং হোল হল এক ধরণের চার্জ ক্যারিয়ার যাদের জন্য এক্সট্রিন্সিক বা ভেজাল মিশ্রিত সেমিকন্ডাক্টরে আধান প্রবাহিত হয়। হোল হল মূলত ইলেকট্রনের শূণ্যতা বা ইলেকট্রনের অনুপস্থিতি এবং বাস্তবে হোলের কোন অস্তিত্ব নেই, এটি শুধুমাত্র একটি ধারণা। </a:t>
            </a:r>
            <a:endParaRPr lang="en-US" sz="2400" dirty="0"/>
          </a:p>
        </p:txBody>
      </p:sp>
      <p:sp>
        <p:nvSpPr>
          <p:cNvPr id="3" name="Rectangle 2"/>
          <p:cNvSpPr/>
          <p:nvPr/>
        </p:nvSpPr>
        <p:spPr>
          <a:xfrm>
            <a:off x="1828800" y="338316"/>
            <a:ext cx="5334000" cy="584775"/>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bn-IN" sz="3200" dirty="0" smtClean="0">
                <a:solidFill>
                  <a:srgbClr val="FF0000"/>
                </a:solidFill>
              </a:rPr>
              <a:t>প্রশ্নঃ </a:t>
            </a:r>
            <a:r>
              <a:rPr lang="as-IN" sz="3200" dirty="0" smtClean="0">
                <a:solidFill>
                  <a:srgbClr val="FF0000"/>
                </a:solidFill>
              </a:rPr>
              <a:t>হোল </a:t>
            </a:r>
            <a:r>
              <a:rPr lang="as-IN" sz="3200" dirty="0">
                <a:solidFill>
                  <a:srgbClr val="FF0000"/>
                </a:solidFill>
              </a:rPr>
              <a:t>ও ইলেকট্রন </a:t>
            </a:r>
            <a:r>
              <a:rPr lang="as-IN" sz="3200" dirty="0" smtClean="0">
                <a:solidFill>
                  <a:srgbClr val="FF0000"/>
                </a:solidFill>
              </a:rPr>
              <a:t>কি</a:t>
            </a:r>
            <a:r>
              <a:rPr lang="bn-IN" sz="3200" dirty="0" smtClean="0">
                <a:solidFill>
                  <a:srgbClr val="FF0000"/>
                </a:solidFill>
              </a:rPr>
              <a:t> ? </a:t>
            </a:r>
            <a:endParaRPr lang="en-US" sz="3200" dirty="0">
              <a:solidFill>
                <a:srgbClr val="FF0000"/>
              </a:solidFill>
            </a:endParaRPr>
          </a:p>
        </p:txBody>
      </p:sp>
      <p:sp>
        <p:nvSpPr>
          <p:cNvPr id="4" name="Rectangle 3"/>
          <p:cNvSpPr/>
          <p:nvPr/>
        </p:nvSpPr>
        <p:spPr>
          <a:xfrm>
            <a:off x="0" y="1078468"/>
            <a:ext cx="3023699" cy="46166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as-IN" sz="2400" b="1" u="sng" dirty="0">
                <a:solidFill>
                  <a:srgbClr val="FF0000"/>
                </a:solidFill>
              </a:rPr>
              <a:t>হোল ও </a:t>
            </a:r>
            <a:r>
              <a:rPr lang="as-IN" sz="2400" b="1" u="sng" dirty="0" smtClean="0">
                <a:solidFill>
                  <a:srgbClr val="FF0000"/>
                </a:solidFill>
              </a:rPr>
              <a:t>ইলেকট্র</a:t>
            </a:r>
            <a:r>
              <a:rPr lang="bn-IN" sz="2400" b="1" u="sng" dirty="0" smtClean="0">
                <a:solidFill>
                  <a:srgbClr val="FF0000"/>
                </a:solidFill>
              </a:rPr>
              <a:t>নঃ</a:t>
            </a:r>
            <a:endParaRPr lang="en-US" u="sng" dirty="0"/>
          </a:p>
        </p:txBody>
      </p:sp>
      <p:sp>
        <p:nvSpPr>
          <p:cNvPr id="5" name="Rectangle 4"/>
          <p:cNvSpPr/>
          <p:nvPr/>
        </p:nvSpPr>
        <p:spPr>
          <a:xfrm>
            <a:off x="3505200" y="5972906"/>
            <a:ext cx="2744662" cy="369332"/>
          </a:xfrm>
          <a:prstGeom prst="rect">
            <a:avLst/>
          </a:prstGeom>
        </p:spPr>
        <p:txBody>
          <a:bodyPr wrap="none">
            <a:spAutoFit/>
          </a:bodyPr>
          <a:lstStyle/>
          <a:p>
            <a:r>
              <a:rPr lang="as-IN" b="1" dirty="0"/>
              <a:t>হোল ও ইলেকট্রন </a:t>
            </a:r>
            <a:r>
              <a:rPr lang="bn-IN" b="1" dirty="0" smtClean="0"/>
              <a:t>প্রবাহ </a:t>
            </a:r>
            <a:endParaRPr lang="en-US" b="1" dirty="0"/>
          </a:p>
        </p:txBody>
      </p:sp>
    </p:spTree>
    <p:extLst>
      <p:ext uri="{BB962C8B-B14F-4D97-AF65-F5344CB8AC3E}">
        <p14:creationId xmlns:p14="http://schemas.microsoft.com/office/powerpoint/2010/main" val="11287071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N junction diode and diode characteristics curve - Atlearner: Learn  Science &amp; Technology"/>
          <p:cNvPicPr>
            <a:picLocks noChangeAspect="1" noChangeArrowheads="1"/>
          </p:cNvPicPr>
          <p:nvPr/>
        </p:nvPicPr>
        <p:blipFill rotWithShape="1">
          <a:blip r:embed="rId2">
            <a:extLst>
              <a:ext uri="{28A0092B-C50C-407E-A947-70E740481C1C}">
                <a14:useLocalDpi xmlns:a14="http://schemas.microsoft.com/office/drawing/2010/main" val="0"/>
              </a:ext>
            </a:extLst>
          </a:blip>
          <a:srcRect l="13368" t="64815" r="10880" b="5556"/>
          <a:stretch/>
        </p:blipFill>
        <p:spPr bwMode="auto">
          <a:xfrm>
            <a:off x="897437" y="5546340"/>
            <a:ext cx="2790135" cy="52520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4820050" y="5362110"/>
            <a:ext cx="3553766" cy="709432"/>
            <a:chOff x="701630" y="1828800"/>
            <a:chExt cx="7848601" cy="1770529"/>
          </a:xfrm>
        </p:grpSpPr>
        <p:pic>
          <p:nvPicPr>
            <p:cNvPr id="4" name="Picture 4" descr="PN junction diode and diode characteristics curve - Atlearner: Learn  Science &amp; Technology"/>
            <p:cNvPicPr>
              <a:picLocks noChangeAspect="1" noChangeArrowheads="1"/>
            </p:cNvPicPr>
            <p:nvPr/>
          </p:nvPicPr>
          <p:blipFill rotWithShape="1">
            <a:blip r:embed="rId2">
              <a:extLst>
                <a:ext uri="{28A0092B-C50C-407E-A947-70E740481C1C}">
                  <a14:useLocalDpi xmlns:a14="http://schemas.microsoft.com/office/drawing/2010/main" val="0"/>
                </a:ext>
              </a:extLst>
            </a:blip>
            <a:srcRect l="4456" t="18518" r="3749" b="38889"/>
            <a:stretch/>
          </p:blipFill>
          <p:spPr bwMode="auto">
            <a:xfrm>
              <a:off x="701630" y="1828800"/>
              <a:ext cx="7848601" cy="1752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01630" y="3200400"/>
              <a:ext cx="1981200" cy="381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6537655" y="3218329"/>
              <a:ext cx="1981200" cy="381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8" name="Rectangle 7"/>
          <p:cNvSpPr/>
          <p:nvPr/>
        </p:nvSpPr>
        <p:spPr>
          <a:xfrm>
            <a:off x="0" y="1599046"/>
            <a:ext cx="9144000"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as-IN" sz="2400" dirty="0" smtClean="0">
                <a:solidFill>
                  <a:srgbClr val="202124"/>
                </a:solidFill>
                <a:latin typeface="arial" panose="020B0604020202020204" pitchFamily="34" charset="0"/>
              </a:rPr>
              <a:t>একটি </a:t>
            </a:r>
            <a:r>
              <a:rPr lang="en-US" sz="2400" dirty="0">
                <a:solidFill>
                  <a:srgbClr val="202124"/>
                </a:solidFill>
                <a:latin typeface="arial" panose="020B0604020202020204" pitchFamily="34" charset="0"/>
              </a:rPr>
              <a:t>p </a:t>
            </a:r>
            <a:r>
              <a:rPr lang="as-IN" sz="2400" dirty="0">
                <a:solidFill>
                  <a:srgbClr val="202124"/>
                </a:solidFill>
                <a:latin typeface="arial" panose="020B0604020202020204" pitchFamily="34" charset="0"/>
              </a:rPr>
              <a:t>টাইপ </a:t>
            </a:r>
            <a:r>
              <a:rPr lang="as-IN" sz="2400" b="1" dirty="0">
                <a:solidFill>
                  <a:srgbClr val="202124"/>
                </a:solidFill>
                <a:latin typeface="arial" panose="020B0604020202020204" pitchFamily="34" charset="0"/>
              </a:rPr>
              <a:t>অর্ধপরিবাহী</a:t>
            </a:r>
            <a:r>
              <a:rPr lang="as-IN" sz="2400" dirty="0">
                <a:solidFill>
                  <a:srgbClr val="202124"/>
                </a:solidFill>
                <a:latin typeface="arial" panose="020B0604020202020204" pitchFamily="34" charset="0"/>
              </a:rPr>
              <a:t> ও একটি </a:t>
            </a:r>
            <a:r>
              <a:rPr lang="en-US" sz="2400" dirty="0" smtClean="0">
                <a:solidFill>
                  <a:srgbClr val="202124"/>
                </a:solidFill>
                <a:latin typeface="arial" panose="020B0604020202020204" pitchFamily="34" charset="0"/>
              </a:rPr>
              <a:t>n </a:t>
            </a:r>
            <a:r>
              <a:rPr lang="as-IN" sz="2400" dirty="0" smtClean="0">
                <a:solidFill>
                  <a:srgbClr val="202124"/>
                </a:solidFill>
                <a:latin typeface="arial" panose="020B0604020202020204" pitchFamily="34" charset="0"/>
              </a:rPr>
              <a:t>টাইপ</a:t>
            </a:r>
            <a:r>
              <a:rPr lang="as-IN" sz="2400" dirty="0">
                <a:solidFill>
                  <a:srgbClr val="202124"/>
                </a:solidFill>
                <a:latin typeface="arial" panose="020B0604020202020204" pitchFamily="34" charset="0"/>
              </a:rPr>
              <a:t> </a:t>
            </a:r>
            <a:r>
              <a:rPr lang="as-IN" sz="2400" b="1" dirty="0">
                <a:solidFill>
                  <a:srgbClr val="202124"/>
                </a:solidFill>
                <a:latin typeface="arial" panose="020B0604020202020204" pitchFamily="34" charset="0"/>
              </a:rPr>
              <a:t>অর্ধপরিবাহী</a:t>
            </a:r>
            <a:r>
              <a:rPr lang="as-IN" sz="2400" dirty="0">
                <a:solidFill>
                  <a:srgbClr val="202124"/>
                </a:solidFill>
                <a:latin typeface="arial" panose="020B0604020202020204" pitchFamily="34" charset="0"/>
              </a:rPr>
              <a:t> </a:t>
            </a:r>
            <a:endParaRPr lang="en-US" sz="2400" dirty="0" smtClean="0">
              <a:solidFill>
                <a:srgbClr val="202124"/>
              </a:solidFill>
              <a:latin typeface="arial" panose="020B0604020202020204" pitchFamily="34" charset="0"/>
            </a:endParaRPr>
          </a:p>
          <a:p>
            <a:r>
              <a:rPr lang="as-IN" sz="2400" dirty="0" smtClean="0">
                <a:solidFill>
                  <a:srgbClr val="202124"/>
                </a:solidFill>
                <a:latin typeface="arial" panose="020B0604020202020204" pitchFamily="34" charset="0"/>
              </a:rPr>
              <a:t>পাশাপাশি </a:t>
            </a:r>
            <a:r>
              <a:rPr lang="as-IN" sz="2400" dirty="0">
                <a:solidFill>
                  <a:srgbClr val="202124"/>
                </a:solidFill>
                <a:latin typeface="arial" panose="020B0604020202020204" pitchFamily="34" charset="0"/>
              </a:rPr>
              <a:t>জোড়া লাগিয়ে </a:t>
            </a:r>
            <a:r>
              <a:rPr lang="en-US" sz="2400" dirty="0">
                <a:solidFill>
                  <a:srgbClr val="202124"/>
                </a:solidFill>
                <a:latin typeface="arial" panose="020B0604020202020204" pitchFamily="34" charset="0"/>
              </a:rPr>
              <a:t>p-n </a:t>
            </a:r>
            <a:r>
              <a:rPr lang="as-IN" sz="2400" dirty="0">
                <a:solidFill>
                  <a:srgbClr val="202124"/>
                </a:solidFill>
                <a:latin typeface="arial" panose="020B0604020202020204" pitchFamily="34" charset="0"/>
              </a:rPr>
              <a:t>জংশন </a:t>
            </a:r>
            <a:r>
              <a:rPr lang="as-IN" sz="2400" b="1" dirty="0">
                <a:solidFill>
                  <a:srgbClr val="202124"/>
                </a:solidFill>
                <a:latin typeface="arial" panose="020B0604020202020204" pitchFamily="34" charset="0"/>
              </a:rPr>
              <a:t>ডায়োড</a:t>
            </a:r>
            <a:r>
              <a:rPr lang="as-IN" sz="2400" dirty="0">
                <a:solidFill>
                  <a:srgbClr val="202124"/>
                </a:solidFill>
                <a:latin typeface="arial" panose="020B0604020202020204" pitchFamily="34" charset="0"/>
              </a:rPr>
              <a:t> তৈরি করা হয়। </a:t>
            </a:r>
            <a:endParaRPr lang="en-US" sz="2400" dirty="0" smtClean="0">
              <a:solidFill>
                <a:srgbClr val="202124"/>
              </a:solidFill>
              <a:latin typeface="arial" panose="020B0604020202020204" pitchFamily="34" charset="0"/>
            </a:endParaRPr>
          </a:p>
          <a:p>
            <a:r>
              <a:rPr lang="as-IN" sz="2400" dirty="0" smtClean="0">
                <a:solidFill>
                  <a:srgbClr val="202124"/>
                </a:solidFill>
                <a:latin typeface="arial" panose="020B0604020202020204" pitchFamily="34" charset="0"/>
              </a:rPr>
              <a:t>এটি </a:t>
            </a:r>
            <a:r>
              <a:rPr lang="as-IN" sz="2400" dirty="0">
                <a:solidFill>
                  <a:srgbClr val="202124"/>
                </a:solidFill>
                <a:latin typeface="arial" panose="020B0604020202020204" pitchFamily="34" charset="0"/>
              </a:rPr>
              <a:t>মূলত রেকটিফায়ার হিসেবে কাজ করে। রেকটিফায়ার </a:t>
            </a:r>
            <a:endParaRPr lang="en-US" sz="2400" dirty="0" smtClean="0">
              <a:solidFill>
                <a:srgbClr val="202124"/>
              </a:solidFill>
              <a:latin typeface="arial" panose="020B0604020202020204" pitchFamily="34" charset="0"/>
            </a:endParaRPr>
          </a:p>
          <a:p>
            <a:r>
              <a:rPr lang="as-IN" sz="2400" dirty="0" smtClean="0">
                <a:solidFill>
                  <a:srgbClr val="202124"/>
                </a:solidFill>
                <a:latin typeface="arial" panose="020B0604020202020204" pitchFamily="34" charset="0"/>
              </a:rPr>
              <a:t>এসি </a:t>
            </a:r>
            <a:r>
              <a:rPr lang="as-IN" sz="2400" dirty="0">
                <a:solidFill>
                  <a:srgbClr val="202124"/>
                </a:solidFill>
                <a:latin typeface="arial" panose="020B0604020202020204" pitchFamily="34" charset="0"/>
              </a:rPr>
              <a:t>(পরিবর্তী) প্রবাহকে ডিসি (একমুখী) প্রবাহে রূপান্তর করে।</a:t>
            </a:r>
            <a:endParaRPr lang="en-US" sz="2400" dirty="0"/>
          </a:p>
        </p:txBody>
      </p:sp>
      <p:pic>
        <p:nvPicPr>
          <p:cNvPr id="1026" name="Picture 2" descr="Rectifiers, Forward Bias and Reverse Bias - Inst To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340" y="3382005"/>
            <a:ext cx="2843918" cy="190721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57200" y="432239"/>
            <a:ext cx="8458200"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as-IN" sz="2400" b="1" dirty="0">
                <a:solidFill>
                  <a:srgbClr val="C00000"/>
                </a:solidFill>
                <a:latin typeface="arial" panose="020B0604020202020204" pitchFamily="34" charset="0"/>
              </a:rPr>
              <a:t>অর্ধপরিবাহী ডায়োড (</a:t>
            </a:r>
            <a:r>
              <a:rPr lang="en-US" sz="2400" b="1" dirty="0">
                <a:solidFill>
                  <a:srgbClr val="C00000"/>
                </a:solidFill>
                <a:latin typeface="arial" panose="020B0604020202020204" pitchFamily="34" charset="0"/>
              </a:rPr>
              <a:t>Semiconductor Diode</a:t>
            </a:r>
            <a:r>
              <a:rPr lang="en-US" sz="2400" b="1" dirty="0" smtClean="0">
                <a:solidFill>
                  <a:srgbClr val="C00000"/>
                </a:solidFill>
                <a:latin typeface="arial" panose="020B0604020202020204" pitchFamily="34" charset="0"/>
              </a:rPr>
              <a:t>)</a:t>
            </a:r>
            <a:r>
              <a:rPr lang="bn-IN" sz="2400" b="1" dirty="0" smtClean="0">
                <a:solidFill>
                  <a:srgbClr val="C00000"/>
                </a:solidFill>
                <a:latin typeface="arial" panose="020B0604020202020204" pitchFamily="34" charset="0"/>
              </a:rPr>
              <a:t> কাকে বলে ? </a:t>
            </a:r>
            <a:r>
              <a:rPr lang="en-US" sz="2400" b="1" dirty="0" smtClean="0">
                <a:solidFill>
                  <a:srgbClr val="C00000"/>
                </a:solidFill>
                <a:latin typeface="arial" panose="020B0604020202020204" pitchFamily="34" charset="0"/>
              </a:rPr>
              <a:t> </a:t>
            </a:r>
            <a:endParaRPr lang="en-US" b="1" dirty="0">
              <a:solidFill>
                <a:srgbClr val="C00000"/>
              </a:solidFill>
            </a:endParaRPr>
          </a:p>
        </p:txBody>
      </p:sp>
      <p:sp>
        <p:nvSpPr>
          <p:cNvPr id="10" name="Rectangle 9"/>
          <p:cNvSpPr/>
          <p:nvPr/>
        </p:nvSpPr>
        <p:spPr>
          <a:xfrm>
            <a:off x="0" y="1088230"/>
            <a:ext cx="3687572" cy="46166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as-IN" sz="2400" b="1" dirty="0">
                <a:solidFill>
                  <a:srgbClr val="C00000"/>
                </a:solidFill>
                <a:latin typeface="arial" panose="020B0604020202020204" pitchFamily="34" charset="0"/>
              </a:rPr>
              <a:t>অর্ধপরিবাহী </a:t>
            </a:r>
            <a:r>
              <a:rPr lang="as-IN" sz="2400" b="1" dirty="0" smtClean="0">
                <a:solidFill>
                  <a:srgbClr val="C00000"/>
                </a:solidFill>
                <a:latin typeface="arial" panose="020B0604020202020204" pitchFamily="34" charset="0"/>
              </a:rPr>
              <a:t>ডায়োড</a:t>
            </a:r>
            <a:r>
              <a:rPr lang="bn-IN" sz="2400" b="1" dirty="0" smtClean="0">
                <a:solidFill>
                  <a:srgbClr val="C00000"/>
                </a:solidFill>
                <a:latin typeface="arial" panose="020B0604020202020204" pitchFamily="34" charset="0"/>
              </a:rPr>
              <a:t>ঃ</a:t>
            </a:r>
            <a:endParaRPr lang="en-US" sz="2400" dirty="0"/>
          </a:p>
        </p:txBody>
      </p:sp>
      <p:sp>
        <p:nvSpPr>
          <p:cNvPr id="11" name="Rectangle 10"/>
          <p:cNvSpPr/>
          <p:nvPr/>
        </p:nvSpPr>
        <p:spPr>
          <a:xfrm>
            <a:off x="3093556" y="6210144"/>
            <a:ext cx="3185487" cy="369332"/>
          </a:xfrm>
          <a:prstGeom prst="rect">
            <a:avLst/>
          </a:prstGeom>
        </p:spPr>
        <p:txBody>
          <a:bodyPr wrap="none">
            <a:spAutoFit/>
          </a:bodyPr>
          <a:lstStyle/>
          <a:p>
            <a:r>
              <a:rPr lang="as-IN" b="1" dirty="0">
                <a:solidFill>
                  <a:srgbClr val="C00000"/>
                </a:solidFill>
                <a:latin typeface="arial" panose="020B0604020202020204" pitchFamily="34" charset="0"/>
              </a:rPr>
              <a:t>অর্ধপরিবাহী </a:t>
            </a:r>
            <a:r>
              <a:rPr lang="as-IN" b="1" dirty="0" smtClean="0">
                <a:solidFill>
                  <a:srgbClr val="C00000"/>
                </a:solidFill>
                <a:latin typeface="arial" panose="020B0604020202020204" pitchFamily="34" charset="0"/>
              </a:rPr>
              <a:t>ডায়োড</a:t>
            </a:r>
            <a:r>
              <a:rPr lang="bn-IN" b="1" dirty="0" smtClean="0">
                <a:solidFill>
                  <a:srgbClr val="C00000"/>
                </a:solidFill>
                <a:latin typeface="arial" panose="020B0604020202020204" pitchFamily="34" charset="0"/>
              </a:rPr>
              <a:t> প্রতীক </a:t>
            </a:r>
            <a:endParaRPr lang="en-US" sz="1400" dirty="0"/>
          </a:p>
        </p:txBody>
      </p:sp>
    </p:spTree>
    <p:extLst>
      <p:ext uri="{BB962C8B-B14F-4D97-AF65-F5344CB8AC3E}">
        <p14:creationId xmlns:p14="http://schemas.microsoft.com/office/powerpoint/2010/main" val="569318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3980" y="193077"/>
            <a:ext cx="4715460" cy="584775"/>
          </a:xfrm>
          <a:prstGeom prst="rect">
            <a:avLst/>
          </a:prstGeom>
        </p:spPr>
        <p:txBody>
          <a:bodyPr wrap="square">
            <a:spAutoFit/>
          </a:bodyPr>
          <a:lstStyle/>
          <a:p>
            <a:pPr algn="r"/>
            <a:r>
              <a:rPr lang="bn-BD" sz="3200" b="1" dirty="0" smtClean="0">
                <a:solidFill>
                  <a:srgbClr val="FF0000"/>
                </a:solidFill>
                <a:latin typeface="Shonar Bangla" pitchFamily="34" charset="0"/>
                <a:cs typeface="Shonar Bangla" pitchFamily="34" charset="0"/>
              </a:rPr>
              <a:t>ট্রান্সজিস্টরের  প্রতীক</a:t>
            </a:r>
            <a:endParaRPr lang="en-US" sz="3200" dirty="0">
              <a:solidFill>
                <a:srgbClr val="FF0000"/>
              </a:solidFill>
            </a:endParaRPr>
          </a:p>
        </p:txBody>
      </p:sp>
      <p:grpSp>
        <p:nvGrpSpPr>
          <p:cNvPr id="3077" name="Group 3076"/>
          <p:cNvGrpSpPr/>
          <p:nvPr/>
        </p:nvGrpSpPr>
        <p:grpSpPr>
          <a:xfrm>
            <a:off x="1032874" y="2788950"/>
            <a:ext cx="1825782" cy="2445025"/>
            <a:chOff x="218495" y="1172762"/>
            <a:chExt cx="3260797" cy="4046938"/>
          </a:xfrm>
        </p:grpSpPr>
        <p:grpSp>
          <p:nvGrpSpPr>
            <p:cNvPr id="18" name="Group 17"/>
            <p:cNvGrpSpPr/>
            <p:nvPr/>
          </p:nvGrpSpPr>
          <p:grpSpPr>
            <a:xfrm>
              <a:off x="507492" y="1562100"/>
              <a:ext cx="2971800" cy="3657600"/>
              <a:chOff x="533400" y="1066800"/>
              <a:chExt cx="2971800" cy="3657600"/>
            </a:xfrm>
          </p:grpSpPr>
          <p:grpSp>
            <p:nvGrpSpPr>
              <p:cNvPr id="11" name="Group 10"/>
              <p:cNvGrpSpPr/>
              <p:nvPr/>
            </p:nvGrpSpPr>
            <p:grpSpPr>
              <a:xfrm>
                <a:off x="1905000" y="1981200"/>
                <a:ext cx="1600200" cy="1600200"/>
                <a:chOff x="1905000" y="1981200"/>
                <a:chExt cx="1600200" cy="1600200"/>
              </a:xfrm>
            </p:grpSpPr>
            <p:sp>
              <p:nvSpPr>
                <p:cNvPr id="3" name="Oval 2"/>
                <p:cNvSpPr/>
                <p:nvPr/>
              </p:nvSpPr>
              <p:spPr>
                <a:xfrm>
                  <a:off x="1905000" y="1981200"/>
                  <a:ext cx="1600200" cy="1600200"/>
                </a:xfrm>
                <a:prstGeom prst="ellipse">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249424" y="2325624"/>
                  <a:ext cx="0" cy="990600"/>
                </a:xfrm>
                <a:prstGeom prst="line">
                  <a:avLst/>
                </a:prstGeom>
                <a:ln w="571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249424" y="2057400"/>
                  <a:ext cx="798576" cy="533400"/>
                </a:xfrm>
                <a:prstGeom prst="line">
                  <a:avLst/>
                </a:prstGeom>
                <a:ln w="571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249424" y="2971800"/>
                  <a:ext cx="798576" cy="533400"/>
                </a:xfrm>
                <a:prstGeom prst="straightConnector1">
                  <a:avLst/>
                </a:prstGeom>
                <a:ln w="57150">
                  <a:solidFill>
                    <a:srgbClr val="00FF00"/>
                  </a:solidFill>
                  <a:tailEnd type="arrow"/>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a:off x="533400" y="2781300"/>
                <a:ext cx="1716024" cy="39624"/>
              </a:xfrm>
              <a:prstGeom prst="line">
                <a:avLst/>
              </a:prstGeom>
              <a:ln w="571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048000" y="1066800"/>
                <a:ext cx="0" cy="990600"/>
              </a:xfrm>
              <a:prstGeom prst="line">
                <a:avLst/>
              </a:prstGeom>
              <a:ln w="571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48000" y="3505200"/>
                <a:ext cx="0" cy="1219200"/>
              </a:xfrm>
              <a:prstGeom prst="line">
                <a:avLst/>
              </a:prstGeom>
              <a:ln w="57150">
                <a:solidFill>
                  <a:srgbClr val="00FF00"/>
                </a:solidFill>
              </a:ln>
            </p:spPr>
            <p:style>
              <a:lnRef idx="1">
                <a:schemeClr val="accent1"/>
              </a:lnRef>
              <a:fillRef idx="0">
                <a:schemeClr val="accent1"/>
              </a:fillRef>
              <a:effectRef idx="0">
                <a:schemeClr val="accent1"/>
              </a:effectRef>
              <a:fontRef idx="minor">
                <a:schemeClr val="tx1"/>
              </a:fontRef>
            </p:style>
          </p:cxnSp>
        </p:grpSp>
        <p:sp>
          <p:nvSpPr>
            <p:cNvPr id="3076" name="TextBox 3075"/>
            <p:cNvSpPr txBox="1"/>
            <p:nvPr/>
          </p:nvSpPr>
          <p:spPr>
            <a:xfrm>
              <a:off x="2079447" y="4421134"/>
              <a:ext cx="460383" cy="707886"/>
            </a:xfrm>
            <a:prstGeom prst="rect">
              <a:avLst/>
            </a:prstGeom>
            <a:noFill/>
          </p:spPr>
          <p:txBody>
            <a:bodyPr wrap="none" rtlCol="0">
              <a:spAutoFit/>
            </a:bodyPr>
            <a:lstStyle/>
            <a:p>
              <a:r>
                <a:rPr lang="en-US" sz="4000" b="1" dirty="0"/>
                <a:t>E</a:t>
              </a:r>
            </a:p>
          </p:txBody>
        </p:sp>
        <p:sp>
          <p:nvSpPr>
            <p:cNvPr id="37" name="TextBox 36"/>
            <p:cNvSpPr txBox="1"/>
            <p:nvPr/>
          </p:nvSpPr>
          <p:spPr>
            <a:xfrm>
              <a:off x="218495" y="3234309"/>
              <a:ext cx="482823" cy="707886"/>
            </a:xfrm>
            <a:prstGeom prst="rect">
              <a:avLst/>
            </a:prstGeom>
            <a:noFill/>
          </p:spPr>
          <p:txBody>
            <a:bodyPr wrap="none" rtlCol="0">
              <a:spAutoFit/>
            </a:bodyPr>
            <a:lstStyle/>
            <a:p>
              <a:r>
                <a:rPr lang="en-US" sz="4000" b="1" dirty="0" smtClean="0"/>
                <a:t>B</a:t>
              </a:r>
              <a:endParaRPr lang="en-US" sz="4000" b="1" dirty="0"/>
            </a:p>
          </p:txBody>
        </p:sp>
        <p:sp>
          <p:nvSpPr>
            <p:cNvPr id="38" name="TextBox 37"/>
            <p:cNvSpPr txBox="1"/>
            <p:nvPr/>
          </p:nvSpPr>
          <p:spPr>
            <a:xfrm>
              <a:off x="1967777" y="1172762"/>
              <a:ext cx="1144105" cy="1171673"/>
            </a:xfrm>
            <a:prstGeom prst="rect">
              <a:avLst/>
            </a:prstGeom>
            <a:noFill/>
          </p:spPr>
          <p:txBody>
            <a:bodyPr wrap="square" rtlCol="0">
              <a:spAutoFit/>
            </a:bodyPr>
            <a:lstStyle/>
            <a:p>
              <a:r>
                <a:rPr lang="en-US" sz="4000" b="1" dirty="0" smtClean="0"/>
                <a:t>C</a:t>
              </a:r>
              <a:endParaRPr lang="en-US" sz="4000" b="1" dirty="0"/>
            </a:p>
          </p:txBody>
        </p:sp>
      </p:grpSp>
      <p:grpSp>
        <p:nvGrpSpPr>
          <p:cNvPr id="3078" name="Group 3077"/>
          <p:cNvGrpSpPr/>
          <p:nvPr/>
        </p:nvGrpSpPr>
        <p:grpSpPr>
          <a:xfrm>
            <a:off x="4839261" y="2788950"/>
            <a:ext cx="1964963" cy="2729039"/>
            <a:chOff x="4328364" y="1205355"/>
            <a:chExt cx="3405936" cy="4437462"/>
          </a:xfrm>
        </p:grpSpPr>
        <p:cxnSp>
          <p:nvCxnSpPr>
            <p:cNvPr id="22" name="Straight Connector 21"/>
            <p:cNvCxnSpPr/>
            <p:nvPr/>
          </p:nvCxnSpPr>
          <p:spPr>
            <a:xfrm>
              <a:off x="4762500" y="3352800"/>
              <a:ext cx="1716024" cy="39624"/>
            </a:xfrm>
            <a:prstGeom prst="line">
              <a:avLst/>
            </a:prstGeom>
            <a:ln w="571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7277100" y="1638300"/>
              <a:ext cx="0" cy="990600"/>
            </a:xfrm>
            <a:prstGeom prst="line">
              <a:avLst/>
            </a:prstGeom>
            <a:ln w="571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277100" y="4076700"/>
              <a:ext cx="0" cy="1219200"/>
            </a:xfrm>
            <a:prstGeom prst="line">
              <a:avLst/>
            </a:prstGeom>
            <a:ln w="57150">
              <a:solidFill>
                <a:srgbClr val="00FF00"/>
              </a:solidFill>
            </a:ln>
          </p:spPr>
          <p:style>
            <a:lnRef idx="1">
              <a:schemeClr val="accent1"/>
            </a:lnRef>
            <a:fillRef idx="0">
              <a:schemeClr val="accent1"/>
            </a:fillRef>
            <a:effectRef idx="0">
              <a:schemeClr val="accent1"/>
            </a:effectRef>
            <a:fontRef idx="minor">
              <a:schemeClr val="tx1"/>
            </a:fontRef>
          </p:style>
        </p:cxnSp>
        <p:grpSp>
          <p:nvGrpSpPr>
            <p:cNvPr id="3075" name="Group 3074"/>
            <p:cNvGrpSpPr/>
            <p:nvPr/>
          </p:nvGrpSpPr>
          <p:grpSpPr>
            <a:xfrm>
              <a:off x="6134100" y="2552700"/>
              <a:ext cx="1600200" cy="1600200"/>
              <a:chOff x="6134100" y="2552700"/>
              <a:chExt cx="1600200" cy="1600200"/>
            </a:xfrm>
          </p:grpSpPr>
          <p:sp>
            <p:nvSpPr>
              <p:cNvPr id="25" name="Oval 24"/>
              <p:cNvSpPr/>
              <p:nvPr/>
            </p:nvSpPr>
            <p:spPr>
              <a:xfrm>
                <a:off x="6134100" y="2552700"/>
                <a:ext cx="1600200" cy="1600200"/>
              </a:xfrm>
              <a:prstGeom prst="ellipse">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6478524" y="2897124"/>
                <a:ext cx="0" cy="990600"/>
              </a:xfrm>
              <a:prstGeom prst="line">
                <a:avLst/>
              </a:prstGeom>
              <a:ln w="571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6478524" y="2628900"/>
                <a:ext cx="798576" cy="533400"/>
              </a:xfrm>
              <a:prstGeom prst="line">
                <a:avLst/>
              </a:prstGeom>
              <a:ln w="571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478524" y="3581400"/>
                <a:ext cx="798576" cy="495300"/>
              </a:xfrm>
              <a:prstGeom prst="line">
                <a:avLst/>
              </a:prstGeom>
              <a:ln w="571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3073" name="Straight Arrow Connector 3072"/>
              <p:cNvCxnSpPr/>
              <p:nvPr/>
            </p:nvCxnSpPr>
            <p:spPr>
              <a:xfrm flipH="1" flipV="1">
                <a:off x="6877812" y="3811524"/>
                <a:ext cx="284988" cy="188976"/>
              </a:xfrm>
              <a:prstGeom prst="straightConnector1">
                <a:avLst/>
              </a:prstGeom>
              <a:ln w="57150">
                <a:solidFill>
                  <a:srgbClr val="00FF00"/>
                </a:solidFill>
                <a:tailEnd type="arrow"/>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6120182" y="1205355"/>
              <a:ext cx="585418" cy="707886"/>
            </a:xfrm>
            <a:prstGeom prst="rect">
              <a:avLst/>
            </a:prstGeom>
            <a:noFill/>
          </p:spPr>
          <p:txBody>
            <a:bodyPr wrap="none" rtlCol="0">
              <a:spAutoFit/>
            </a:bodyPr>
            <a:lstStyle/>
            <a:p>
              <a:r>
                <a:rPr lang="en-US" sz="4000" b="1" dirty="0" smtClean="0"/>
                <a:t>C</a:t>
              </a:r>
              <a:endParaRPr lang="en-US" sz="4000" b="1" dirty="0"/>
            </a:p>
          </p:txBody>
        </p:sp>
        <p:sp>
          <p:nvSpPr>
            <p:cNvPr id="40" name="TextBox 39"/>
            <p:cNvSpPr txBox="1"/>
            <p:nvPr/>
          </p:nvSpPr>
          <p:spPr>
            <a:xfrm>
              <a:off x="4328364" y="3372610"/>
              <a:ext cx="482823" cy="707886"/>
            </a:xfrm>
            <a:prstGeom prst="rect">
              <a:avLst/>
            </a:prstGeom>
            <a:noFill/>
          </p:spPr>
          <p:txBody>
            <a:bodyPr wrap="none" rtlCol="0">
              <a:spAutoFit/>
            </a:bodyPr>
            <a:lstStyle/>
            <a:p>
              <a:r>
                <a:rPr lang="en-US" sz="4000" b="1" dirty="0" smtClean="0"/>
                <a:t>B</a:t>
              </a:r>
              <a:endParaRPr lang="en-US" sz="4000" b="1" dirty="0"/>
            </a:p>
          </p:txBody>
        </p:sp>
        <p:sp>
          <p:nvSpPr>
            <p:cNvPr id="41" name="TextBox 40"/>
            <p:cNvSpPr txBox="1"/>
            <p:nvPr/>
          </p:nvSpPr>
          <p:spPr>
            <a:xfrm>
              <a:off x="6384155" y="4491783"/>
              <a:ext cx="684275" cy="1151034"/>
            </a:xfrm>
            <a:prstGeom prst="rect">
              <a:avLst/>
            </a:prstGeom>
            <a:noFill/>
          </p:spPr>
          <p:txBody>
            <a:bodyPr wrap="square" rtlCol="0">
              <a:spAutoFit/>
            </a:bodyPr>
            <a:lstStyle/>
            <a:p>
              <a:r>
                <a:rPr lang="en-US" sz="4000" b="1" dirty="0"/>
                <a:t>E</a:t>
              </a:r>
            </a:p>
          </p:txBody>
        </p:sp>
      </p:grpSp>
      <p:sp>
        <p:nvSpPr>
          <p:cNvPr id="44" name="TextBox 43"/>
          <p:cNvSpPr txBox="1"/>
          <p:nvPr/>
        </p:nvSpPr>
        <p:spPr>
          <a:xfrm>
            <a:off x="439935" y="5393783"/>
            <a:ext cx="3111749" cy="584775"/>
          </a:xfrm>
          <a:prstGeom prst="rect">
            <a:avLst/>
          </a:prstGeom>
          <a:noFill/>
        </p:spPr>
        <p:txBody>
          <a:bodyPr wrap="none" rtlCol="0">
            <a:spAutoFit/>
          </a:bodyPr>
          <a:lstStyle/>
          <a:p>
            <a:r>
              <a:rPr lang="en-US" sz="3200" dirty="0"/>
              <a:t>n</a:t>
            </a:r>
            <a:r>
              <a:rPr lang="en-US" sz="3200" dirty="0" smtClean="0"/>
              <a:t>-p-n Transistor</a:t>
            </a:r>
            <a:endParaRPr lang="en-US" sz="3200" dirty="0"/>
          </a:p>
        </p:txBody>
      </p:sp>
      <p:sp>
        <p:nvSpPr>
          <p:cNvPr id="46" name="TextBox 45"/>
          <p:cNvSpPr txBox="1"/>
          <p:nvPr/>
        </p:nvSpPr>
        <p:spPr>
          <a:xfrm>
            <a:off x="4969351" y="5393783"/>
            <a:ext cx="3142207" cy="584775"/>
          </a:xfrm>
          <a:prstGeom prst="rect">
            <a:avLst/>
          </a:prstGeom>
          <a:noFill/>
        </p:spPr>
        <p:txBody>
          <a:bodyPr wrap="none" rtlCol="0">
            <a:spAutoFit/>
          </a:bodyPr>
          <a:lstStyle/>
          <a:p>
            <a:r>
              <a:rPr lang="en-US" sz="3200" dirty="0" smtClean="0"/>
              <a:t>p-n-p Transistor</a:t>
            </a:r>
            <a:endParaRPr lang="en-US" sz="3200" dirty="0"/>
          </a:p>
        </p:txBody>
      </p:sp>
      <p:pic>
        <p:nvPicPr>
          <p:cNvPr id="3080" name="Picture 3" descr="Untitled%20art%205"/>
          <p:cNvPicPr>
            <a:picLocks noChangeAspect="1" noChangeArrowheads="1"/>
          </p:cNvPicPr>
          <p:nvPr/>
        </p:nvPicPr>
        <p:blipFill rotWithShape="1">
          <a:blip r:embed="rId2">
            <a:extLst>
              <a:ext uri="{28A0092B-C50C-407E-A947-70E740481C1C}">
                <a14:useLocalDpi xmlns:a14="http://schemas.microsoft.com/office/drawing/2010/main" val="0"/>
              </a:ext>
            </a:extLst>
          </a:blip>
          <a:srcRect r="54545" b="9655"/>
          <a:stretch/>
        </p:blipFill>
        <p:spPr bwMode="auto">
          <a:xfrm>
            <a:off x="384896" y="899345"/>
            <a:ext cx="3052164" cy="201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4" descr="Untitled%20art%205"/>
          <p:cNvPicPr>
            <a:picLocks noChangeAspect="1" noChangeArrowheads="1"/>
          </p:cNvPicPr>
          <p:nvPr/>
        </p:nvPicPr>
        <p:blipFill rotWithShape="1">
          <a:blip r:embed="rId3">
            <a:extLst>
              <a:ext uri="{28A0092B-C50C-407E-A947-70E740481C1C}">
                <a14:useLocalDpi xmlns:a14="http://schemas.microsoft.com/office/drawing/2010/main" val="0"/>
              </a:ext>
            </a:extLst>
          </a:blip>
          <a:srcRect r="56348" b="12322"/>
          <a:stretch/>
        </p:blipFill>
        <p:spPr bwMode="auto">
          <a:xfrm>
            <a:off x="4594361" y="866940"/>
            <a:ext cx="2970753" cy="188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3" name="Rectangle 32"/>
              <p:cNvSpPr/>
              <p:nvPr/>
            </p:nvSpPr>
            <p:spPr>
              <a:xfrm>
                <a:off x="3175379" y="5978558"/>
                <a:ext cx="1973810" cy="606384"/>
              </a:xfrm>
              <a:prstGeom prst="rect">
                <a:avLst/>
              </a:prstGeom>
            </p:spPr>
            <p:txBody>
              <a:bodyPr wrap="none">
                <a:spAutoFit/>
              </a:bodyPr>
              <a:lstStyle/>
              <a:p>
                <a14:m>
                  <m:oMath xmlns:m="http://schemas.openxmlformats.org/officeDocument/2006/math">
                    <m:sSub>
                      <m:sSubPr>
                        <m:ctrlPr>
                          <a:rPr lang="en-US" sz="3200" i="1" smtClean="0">
                            <a:solidFill>
                              <a:srgbClr val="FF0000"/>
                            </a:solidFill>
                            <a:latin typeface="Cambria Math" panose="02040503050406030204" pitchFamily="18" charset="0"/>
                          </a:rPr>
                        </m:ctrlPr>
                      </m:sSubPr>
                      <m:e>
                        <m:r>
                          <a:rPr lang="en-US" sz="3200" i="1">
                            <a:solidFill>
                              <a:srgbClr val="FF0000"/>
                            </a:solidFill>
                            <a:latin typeface="Cambria Math"/>
                          </a:rPr>
                          <m:t>𝐼</m:t>
                        </m:r>
                      </m:e>
                      <m:sub>
                        <m:r>
                          <a:rPr lang="en-US" sz="3200" i="1">
                            <a:solidFill>
                              <a:srgbClr val="FF0000"/>
                            </a:solidFill>
                            <a:latin typeface="Cambria Math"/>
                          </a:rPr>
                          <m:t>𝐸</m:t>
                        </m:r>
                      </m:sub>
                    </m:sSub>
                  </m:oMath>
                </a14:m>
                <a:r>
                  <a:rPr lang="bn-BD" sz="3200" dirty="0" smtClean="0">
                    <a:solidFill>
                      <a:srgbClr val="FF0000"/>
                    </a:solidFill>
                    <a:latin typeface="Century Gothic"/>
                  </a:rPr>
                  <a:t>=</a:t>
                </a:r>
                <a:r>
                  <a:rPr lang="en-US" sz="3200" dirty="0">
                    <a:solidFill>
                      <a:srgbClr val="FF0000"/>
                    </a:solidFill>
                    <a:latin typeface="Century Gothic"/>
                  </a:rPr>
                  <a:t> </a:t>
                </a:r>
                <a14:m>
                  <m:oMath xmlns:m="http://schemas.openxmlformats.org/officeDocument/2006/math">
                    <m:sSub>
                      <m:sSubPr>
                        <m:ctrlPr>
                          <a:rPr lang="en-US" sz="3200" i="1">
                            <a:solidFill>
                              <a:srgbClr val="FF0000"/>
                            </a:solidFill>
                            <a:latin typeface="Cambria Math" panose="02040503050406030204" pitchFamily="18" charset="0"/>
                          </a:rPr>
                        </m:ctrlPr>
                      </m:sSubPr>
                      <m:e>
                        <m:r>
                          <a:rPr lang="en-US" sz="3200" i="1">
                            <a:solidFill>
                              <a:srgbClr val="FF0000"/>
                            </a:solidFill>
                            <a:latin typeface="Cambria Math"/>
                          </a:rPr>
                          <m:t>𝐼</m:t>
                        </m:r>
                      </m:e>
                      <m:sub>
                        <m:r>
                          <a:rPr lang="en-US" sz="3200" i="1">
                            <a:solidFill>
                              <a:srgbClr val="FF0000"/>
                            </a:solidFill>
                            <a:latin typeface="Cambria Math"/>
                          </a:rPr>
                          <m:t>𝐵</m:t>
                        </m:r>
                      </m:sub>
                    </m:sSub>
                  </m:oMath>
                </a14:m>
                <a:r>
                  <a:rPr lang="bn-BD" sz="3200" dirty="0" smtClean="0">
                    <a:solidFill>
                      <a:srgbClr val="FF0000"/>
                    </a:solidFill>
                    <a:latin typeface="Century Gothic"/>
                  </a:rPr>
                  <a:t>+</a:t>
                </a:r>
                <a:r>
                  <a:rPr lang="en-US" sz="3200" dirty="0">
                    <a:solidFill>
                      <a:srgbClr val="FF0000"/>
                    </a:solidFill>
                    <a:latin typeface="Century Gothic"/>
                  </a:rPr>
                  <a:t> </a:t>
                </a:r>
                <a14:m>
                  <m:oMath xmlns:m="http://schemas.openxmlformats.org/officeDocument/2006/math">
                    <m:sSub>
                      <m:sSubPr>
                        <m:ctrlPr>
                          <a:rPr lang="en-US" sz="3200" i="1">
                            <a:solidFill>
                              <a:srgbClr val="FF0000"/>
                            </a:solidFill>
                            <a:latin typeface="Cambria Math" panose="02040503050406030204" pitchFamily="18" charset="0"/>
                          </a:rPr>
                        </m:ctrlPr>
                      </m:sSubPr>
                      <m:e>
                        <m:r>
                          <a:rPr lang="en-US" sz="3200" i="1">
                            <a:solidFill>
                              <a:srgbClr val="FF0000"/>
                            </a:solidFill>
                            <a:latin typeface="Cambria Math"/>
                          </a:rPr>
                          <m:t>𝐼</m:t>
                        </m:r>
                      </m:e>
                      <m:sub>
                        <m:r>
                          <a:rPr lang="en-US" sz="3200" i="1" smtClean="0">
                            <a:solidFill>
                              <a:srgbClr val="FF0000"/>
                            </a:solidFill>
                            <a:latin typeface="Cambria Math"/>
                          </a:rPr>
                          <m:t>𝑐</m:t>
                        </m:r>
                        <m:r>
                          <a:rPr lang="bn-BD" sz="3200" i="1" smtClean="0">
                            <a:solidFill>
                              <a:srgbClr val="FF0000"/>
                            </a:solidFill>
                            <a:latin typeface="Cambria Math"/>
                          </a:rPr>
                          <m:t>,</m:t>
                        </m:r>
                      </m:sub>
                    </m:sSub>
                  </m:oMath>
                </a14:m>
                <a:endParaRPr lang="en-US" sz="3200" dirty="0">
                  <a:solidFill>
                    <a:srgbClr val="FF0000"/>
                  </a:solidFill>
                  <a:latin typeface="Century Gothic"/>
                </a:endParaRPr>
              </a:p>
            </p:txBody>
          </p:sp>
        </mc:Choice>
        <mc:Fallback xmlns="">
          <p:sp>
            <p:nvSpPr>
              <p:cNvPr id="33" name="Rectangle 32"/>
              <p:cNvSpPr>
                <a:spLocks noRot="1" noChangeAspect="1" noMove="1" noResize="1" noEditPoints="1" noAdjustHandles="1" noChangeArrowheads="1" noChangeShapeType="1" noTextEdit="1"/>
              </p:cNvSpPr>
              <p:nvPr/>
            </p:nvSpPr>
            <p:spPr>
              <a:xfrm>
                <a:off x="3175379" y="5978558"/>
                <a:ext cx="1973810" cy="606384"/>
              </a:xfrm>
              <a:prstGeom prst="rect">
                <a:avLst/>
              </a:prstGeom>
              <a:blipFill>
                <a:blip r:embed="rId4"/>
                <a:stretch>
                  <a:fillRect t="-14141" b="-28283"/>
                </a:stretch>
              </a:blipFill>
            </p:spPr>
            <p:txBody>
              <a:bodyPr/>
              <a:lstStyle/>
              <a:p>
                <a:r>
                  <a:rPr lang="en-US">
                    <a:noFill/>
                  </a:rPr>
                  <a:t> </a:t>
                </a:r>
              </a:p>
            </p:txBody>
          </p:sp>
        </mc:Fallback>
      </mc:AlternateContent>
    </p:spTree>
    <p:extLst>
      <p:ext uri="{BB962C8B-B14F-4D97-AF65-F5344CB8AC3E}">
        <p14:creationId xmlns:p14="http://schemas.microsoft.com/office/powerpoint/2010/main" val="7997269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wheel(1)">
                                      <p:cBhvr>
                                        <p:cTn id="7" dur="2000"/>
                                        <p:tgtEl>
                                          <p:spTgt spid="307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heel(1)">
                                      <p:cBhvr>
                                        <p:cTn id="10" dur="2000"/>
                                        <p:tgtEl>
                                          <p:spTgt spid="44"/>
                                        </p:tgtEl>
                                      </p:cBhvr>
                                    </p:animEffect>
                                  </p:childTnLst>
                                </p:cTn>
                              </p:par>
                              <p:par>
                                <p:cTn id="11" presetID="21" presetClass="entr" presetSubtype="1" fill="hold" nodeType="withEffect">
                                  <p:stCondLst>
                                    <p:cond delay="0"/>
                                  </p:stCondLst>
                                  <p:childTnLst>
                                    <p:set>
                                      <p:cBhvr>
                                        <p:cTn id="12" dur="1" fill="hold">
                                          <p:stCondLst>
                                            <p:cond delay="0"/>
                                          </p:stCondLst>
                                        </p:cTn>
                                        <p:tgtEl>
                                          <p:spTgt spid="3081"/>
                                        </p:tgtEl>
                                        <p:attrNameLst>
                                          <p:attrName>style.visibility</p:attrName>
                                        </p:attrNameLst>
                                      </p:cBhvr>
                                      <p:to>
                                        <p:strVal val="visible"/>
                                      </p:to>
                                    </p:set>
                                    <p:animEffect transition="in" filter="wheel(1)">
                                      <p:cBhvr>
                                        <p:cTn id="13" dur="2000"/>
                                        <p:tgtEl>
                                          <p:spTgt spid="3081"/>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3078"/>
                                        </p:tgtEl>
                                        <p:attrNameLst>
                                          <p:attrName>style.visibility</p:attrName>
                                        </p:attrNameLst>
                                      </p:cBhvr>
                                      <p:to>
                                        <p:strVal val="visible"/>
                                      </p:to>
                                    </p:set>
                                    <p:animEffect transition="in" filter="wheel(1)">
                                      <p:cBhvr>
                                        <p:cTn id="18" dur="2000"/>
                                        <p:tgtEl>
                                          <p:spTgt spid="3078"/>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heel(1)">
                                      <p:cBhvr>
                                        <p:cTn id="21" dur="2000"/>
                                        <p:tgtEl>
                                          <p:spTgt spid="46"/>
                                        </p:tgtEl>
                                      </p:cBhvr>
                                    </p:animEffect>
                                  </p:childTnLst>
                                </p:cTn>
                              </p:par>
                              <p:par>
                                <p:cTn id="22" presetID="21" presetClass="entr" presetSubtype="1" fill="hold" nodeType="withEffect">
                                  <p:stCondLst>
                                    <p:cond delay="0"/>
                                  </p:stCondLst>
                                  <p:childTnLst>
                                    <p:set>
                                      <p:cBhvr>
                                        <p:cTn id="23" dur="1" fill="hold">
                                          <p:stCondLst>
                                            <p:cond delay="0"/>
                                          </p:stCondLst>
                                        </p:cTn>
                                        <p:tgtEl>
                                          <p:spTgt spid="3080"/>
                                        </p:tgtEl>
                                        <p:attrNameLst>
                                          <p:attrName>style.visibility</p:attrName>
                                        </p:attrNameLst>
                                      </p:cBhvr>
                                      <p:to>
                                        <p:strVal val="visible"/>
                                      </p:to>
                                    </p:set>
                                    <p:animEffect transition="in" filter="wheel(1)">
                                      <p:cBhvr>
                                        <p:cTn id="24" dur="20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6275" y="1066800"/>
            <a:ext cx="7848600" cy="2123658"/>
          </a:xfrm>
          <a:prstGeom prst="rect">
            <a:avLst/>
          </a:prstGeom>
        </p:spPr>
        <p:txBody>
          <a:bodyPr wrap="square">
            <a:spAutoFit/>
          </a:bodyPr>
          <a:lstStyle/>
          <a:p>
            <a:pPr>
              <a:defRPr/>
            </a:pPr>
            <a:r>
              <a:rPr lang="en-US" sz="4400" b="1" dirty="0" smtClean="0">
                <a:ln w="11430"/>
                <a:solidFill>
                  <a:srgbClr val="D60093"/>
                </a:solidFill>
                <a:effectLst>
                  <a:outerShdw blurRad="50800" dist="39000" dir="5460000" algn="tl">
                    <a:srgbClr val="000000">
                      <a:alpha val="38000"/>
                    </a:srgbClr>
                  </a:outerShdw>
                </a:effectLst>
                <a:latin typeface="Arial"/>
                <a:cs typeface="NikoshBAN" pitchFamily="2" charset="0"/>
              </a:rPr>
              <a:t>     </a:t>
            </a:r>
            <a:r>
              <a:rPr lang="bn-IN" sz="4400" b="1" dirty="0" smtClean="0">
                <a:ln w="11430"/>
                <a:solidFill>
                  <a:srgbClr val="D60093"/>
                </a:solidFill>
                <a:effectLst>
                  <a:outerShdw blurRad="50800" dist="39000" dir="5460000" algn="tl">
                    <a:srgbClr val="000000">
                      <a:alpha val="38000"/>
                    </a:srgbClr>
                  </a:outerShdw>
                </a:effectLst>
                <a:latin typeface="Arial"/>
                <a:cs typeface="NikoshBAN" pitchFamily="2" charset="0"/>
              </a:rPr>
              <a:t>আল্লাহ্‌ </a:t>
            </a:r>
            <a:r>
              <a:rPr lang="bn-IN" sz="4400" b="1" dirty="0">
                <a:ln w="11430"/>
                <a:solidFill>
                  <a:srgbClr val="D60093"/>
                </a:solidFill>
                <a:effectLst>
                  <a:outerShdw blurRad="50800" dist="39000" dir="5460000" algn="tl">
                    <a:srgbClr val="000000">
                      <a:alpha val="38000"/>
                    </a:srgbClr>
                  </a:outerShdw>
                </a:effectLst>
                <a:latin typeface="Arial"/>
                <a:cs typeface="NikoshBAN" pitchFamily="2" charset="0"/>
              </a:rPr>
              <a:t>আমাদের </a:t>
            </a:r>
            <a:r>
              <a:rPr lang="en-US" sz="4400" b="1" dirty="0">
                <a:ln w="11430"/>
                <a:solidFill>
                  <a:srgbClr val="D60093"/>
                </a:solidFill>
                <a:effectLst>
                  <a:outerShdw blurRad="50800" dist="39000" dir="5460000" algn="tl">
                    <a:srgbClr val="000000">
                      <a:alpha val="38000"/>
                    </a:srgbClr>
                  </a:outerShdw>
                </a:effectLst>
                <a:latin typeface="Arial"/>
                <a:cs typeface="NikoshBAN" pitchFamily="2" charset="0"/>
              </a:rPr>
              <a:t>উ</a:t>
            </a:r>
            <a:r>
              <a:rPr lang="bn-IN" sz="4400" b="1" dirty="0">
                <a:ln w="11430"/>
                <a:solidFill>
                  <a:srgbClr val="D60093"/>
                </a:solidFill>
                <a:effectLst>
                  <a:outerShdw blurRad="50800" dist="39000" dir="5460000" algn="tl">
                    <a:srgbClr val="000000">
                      <a:alpha val="38000"/>
                    </a:srgbClr>
                  </a:outerShdw>
                </a:effectLst>
                <a:latin typeface="Arial"/>
                <a:cs typeface="NikoshBAN" pitchFamily="2" charset="0"/>
              </a:rPr>
              <a:t>পর সহায় হউন</a:t>
            </a:r>
          </a:p>
          <a:p>
            <a:pPr>
              <a:defRPr/>
            </a:pPr>
            <a:r>
              <a:rPr lang="bn-IN" sz="4400" b="1" dirty="0">
                <a:ln w="11430"/>
                <a:solidFill>
                  <a:srgbClr val="D60093"/>
                </a:solidFill>
                <a:effectLst>
                  <a:outerShdw blurRad="50800" dist="39000" dir="5460000" algn="tl">
                    <a:srgbClr val="000000">
                      <a:alpha val="38000"/>
                    </a:srgbClr>
                  </a:outerShdw>
                </a:effectLst>
                <a:latin typeface="Arial"/>
                <a:cs typeface="NikoshBAN" pitchFamily="2" charset="0"/>
              </a:rPr>
              <a:t>              </a:t>
            </a:r>
            <a:r>
              <a:rPr lang="en-US" sz="4400" b="1" dirty="0">
                <a:ln w="11430"/>
                <a:solidFill>
                  <a:srgbClr val="D60093"/>
                </a:solidFill>
                <a:effectLst>
                  <a:outerShdw blurRad="50800" dist="39000" dir="5460000" algn="tl">
                    <a:srgbClr val="000000">
                      <a:alpha val="38000"/>
                    </a:srgbClr>
                  </a:outerShdw>
                </a:effectLst>
                <a:latin typeface="Arial"/>
                <a:cs typeface="NikoshBAN" pitchFamily="2" charset="0"/>
              </a:rPr>
              <a:t>  </a:t>
            </a:r>
            <a:r>
              <a:rPr lang="bn-IN" sz="4400" b="1" dirty="0">
                <a:ln w="11430"/>
                <a:solidFill>
                  <a:srgbClr val="D60093"/>
                </a:solidFill>
                <a:effectLst>
                  <a:outerShdw blurRad="50800" dist="39000" dir="5460000" algn="tl">
                    <a:srgbClr val="000000">
                      <a:alpha val="38000"/>
                    </a:srgbClr>
                  </a:outerShdw>
                </a:effectLst>
                <a:latin typeface="Arial"/>
                <a:cs typeface="NikoshBAN" pitchFamily="2" charset="0"/>
              </a:rPr>
              <a:t>আজ এ পর্যন্তই</a:t>
            </a:r>
          </a:p>
          <a:p>
            <a:pPr>
              <a:defRPr/>
            </a:pPr>
            <a:r>
              <a:rPr lang="bn-IN" sz="4400" b="1" dirty="0">
                <a:ln w="11430"/>
                <a:solidFill>
                  <a:srgbClr val="D60093"/>
                </a:solidFill>
                <a:effectLst>
                  <a:outerShdw blurRad="50800" dist="39000" dir="5460000" algn="tl">
                    <a:srgbClr val="000000">
                      <a:alpha val="38000"/>
                    </a:srgbClr>
                  </a:outerShdw>
                </a:effectLst>
                <a:latin typeface="Arial"/>
                <a:cs typeface="NikoshBAN" pitchFamily="2" charset="0"/>
              </a:rPr>
              <a:t>              </a:t>
            </a:r>
            <a:r>
              <a:rPr lang="en-US" sz="4400" b="1" dirty="0">
                <a:ln w="11430"/>
                <a:solidFill>
                  <a:srgbClr val="D60093"/>
                </a:solidFill>
                <a:effectLst>
                  <a:outerShdw blurRad="50800" dist="39000" dir="5460000" algn="tl">
                    <a:srgbClr val="000000">
                      <a:alpha val="38000"/>
                    </a:srgbClr>
                  </a:outerShdw>
                </a:effectLst>
                <a:latin typeface="Arial"/>
                <a:cs typeface="NikoshBAN" pitchFamily="2" charset="0"/>
              </a:rPr>
              <a:t>  </a:t>
            </a:r>
            <a:r>
              <a:rPr lang="bn-IN" sz="4400" b="1" dirty="0">
                <a:ln w="11430"/>
                <a:solidFill>
                  <a:srgbClr val="D60093"/>
                </a:solidFill>
                <a:effectLst>
                  <a:outerShdw blurRad="50800" dist="39000" dir="5460000" algn="tl">
                    <a:srgbClr val="000000">
                      <a:alpha val="38000"/>
                    </a:srgbClr>
                  </a:outerShdw>
                </a:effectLst>
                <a:latin typeface="Arial"/>
                <a:cs typeface="NikoshBAN" pitchFamily="2" charset="0"/>
              </a:rPr>
              <a:t>খোদা </a:t>
            </a:r>
            <a:r>
              <a:rPr lang="bn-IN" sz="4400" b="1" dirty="0" smtClean="0">
                <a:ln w="11430"/>
                <a:solidFill>
                  <a:srgbClr val="D60093"/>
                </a:solidFill>
                <a:effectLst>
                  <a:outerShdw blurRad="50800" dist="39000" dir="5460000" algn="tl">
                    <a:srgbClr val="000000">
                      <a:alpha val="38000"/>
                    </a:srgbClr>
                  </a:outerShdw>
                </a:effectLst>
                <a:latin typeface="Arial"/>
                <a:cs typeface="NikoshBAN" pitchFamily="2" charset="0"/>
              </a:rPr>
              <a:t>হাফেজ</a:t>
            </a:r>
            <a:endParaRPr lang="en-US" sz="4400" b="1" dirty="0">
              <a:ln w="11430"/>
              <a:solidFill>
                <a:srgbClr val="D60093"/>
              </a:solidFill>
              <a:effectLst>
                <a:outerShdw blurRad="50800" dist="39000" dir="5460000" algn="tl">
                  <a:srgbClr val="000000">
                    <a:alpha val="38000"/>
                  </a:srgbClr>
                </a:outerShdw>
              </a:effectLst>
              <a:latin typeface="Arial"/>
              <a:cs typeface="NikoshBAN" pitchFamily="2"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549567"/>
            <a:ext cx="7981950" cy="387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351770156"/>
      </p:ext>
    </p:extLst>
  </p:cSld>
  <p:clrMapOvr>
    <a:masterClrMapping/>
  </p:clrMapOvr>
  <mc:AlternateContent xmlns:mc="http://schemas.openxmlformats.org/markup-compatibility/2006" xmlns:p14="http://schemas.microsoft.com/office/powerpoint/2010/main">
    <mc:Choice Requires="p14">
      <p:transition spd="slow" p14:dur="900" advTm="22586">
        <p14:warp dir="in"/>
      </p:transition>
    </mc:Choice>
    <mc:Fallback xmlns="">
      <p:transition spd="slow" advTm="2258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out)">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8203" t="15874" r="18092" b="38670"/>
          <a:stretch/>
        </p:blipFill>
        <p:spPr bwMode="auto">
          <a:xfrm>
            <a:off x="3490125" y="352691"/>
            <a:ext cx="1905480" cy="694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209198"/>
            <a:ext cx="6919366" cy="488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rot="20936247">
            <a:off x="1530695" y="3013600"/>
            <a:ext cx="4288779" cy="2431435"/>
          </a:xfrm>
          <a:prstGeom prst="rect">
            <a:avLst/>
          </a:prstGeom>
          <a:scene3d>
            <a:camera prst="isometricOffAxis2Left"/>
            <a:lightRig rig="threePt" dir="t"/>
          </a:scene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50" normalizeH="0" baseline="0" noProof="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NikoshBAN" pitchFamily="2" charset="0"/>
                <a:ea typeface="+mn-ea"/>
                <a:cs typeface="NikoshBAN" pitchFamily="2" charset="0"/>
              </a:rPr>
              <a:t> </a:t>
            </a:r>
            <a:r>
              <a:rPr kumimoji="0" lang="bn-IN" sz="3200" b="1" i="0" u="none" strike="noStrike" kern="0" cap="none" spc="50" normalizeH="0" baseline="0" noProof="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NikoshBAN" pitchFamily="2" charset="0"/>
                <a:ea typeface="+mn-ea"/>
                <a:cs typeface="NikoshBAN" pitchFamily="2" charset="0"/>
              </a:rPr>
              <a:t>মোঃহাবিবুর রহমান </a:t>
            </a:r>
            <a:endParaRPr kumimoji="0" lang="en-US" sz="3200" b="1" i="0" u="none" strike="noStrike" kern="0" cap="none" spc="50" normalizeH="0" baseline="0" noProof="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NikoshBAN" pitchFamily="2" charset="0"/>
              <a:ea typeface="+mn-ea"/>
              <a:cs typeface="NikoshBAN"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2060"/>
                </a:solidFill>
                <a:effectLst/>
                <a:uLnTx/>
                <a:uFillTx/>
                <a:latin typeface="NikoshBAN" pitchFamily="2" charset="0"/>
                <a:ea typeface="+mn-ea"/>
                <a:cs typeface="NikoshBAN" pitchFamily="2" charset="0"/>
              </a:rPr>
              <a:t>           </a:t>
            </a:r>
            <a:r>
              <a:rPr kumimoji="0" lang="bn-IN" sz="1800" b="1" i="0" u="none" strike="noStrike" kern="0" cap="none" spc="0" normalizeH="0" baseline="0" noProof="0" dirty="0" smtClean="0">
                <a:ln>
                  <a:noFill/>
                </a:ln>
                <a:solidFill>
                  <a:srgbClr val="002060"/>
                </a:solidFill>
                <a:effectLst/>
                <a:uLnTx/>
                <a:uFillTx/>
                <a:latin typeface="NikoshBAN" pitchFamily="2" charset="0"/>
                <a:ea typeface="+mn-ea"/>
                <a:cs typeface="NikoshBAN" pitchFamily="2" charset="0"/>
              </a:rPr>
              <a:t>ইনস্ট্রাক্টর (পদার্থবিজ্ঞান) </a:t>
            </a:r>
            <a:endParaRPr kumimoji="0" lang="en-US" sz="2400" b="1" i="0" u="none" strike="noStrike" kern="0" cap="none" spc="0" normalizeH="0" baseline="0" noProof="0" dirty="0">
              <a:ln>
                <a:noFill/>
              </a:ln>
              <a:solidFill>
                <a:srgbClr val="002060"/>
              </a:solidFill>
              <a:effectLst/>
              <a:uLnTx/>
              <a:uFillTx/>
              <a:latin typeface="NikoshBAN" pitchFamily="2" charset="0"/>
              <a:ea typeface="+mn-ea"/>
              <a:cs typeface="NikoshBAN"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NikoshBAN" pitchFamily="2" charset="0"/>
                <a:ea typeface="+mn-ea"/>
                <a:cs typeface="NikoshBAN" pitchFamily="2" charset="0"/>
              </a:rPr>
              <a:t>  </a:t>
            </a:r>
            <a:r>
              <a:rPr kumimoji="0" lang="bn-IN" sz="2400" b="1" i="0" u="none" strike="noStrike" kern="0" cap="none" spc="0" normalizeH="0" baseline="0" noProof="0" dirty="0" smtClean="0">
                <a:ln>
                  <a:noFill/>
                </a:ln>
                <a:solidFill>
                  <a:srgbClr val="002060"/>
                </a:solidFill>
                <a:effectLst/>
                <a:uLnTx/>
                <a:uFillTx/>
                <a:latin typeface="NikoshBAN" pitchFamily="2" charset="0"/>
                <a:ea typeface="+mn-ea"/>
                <a:cs typeface="NikoshBAN" pitchFamily="2" charset="0"/>
              </a:rPr>
              <a:t>টেকনিক্যাল স্কুল ও কলেজ </a:t>
            </a:r>
            <a:endParaRPr kumimoji="0" lang="bn-BD" sz="2400" b="1" i="0" u="none" strike="noStrike" kern="0" cap="none" spc="0" normalizeH="0" baseline="0" noProof="0" dirty="0">
              <a:ln>
                <a:noFill/>
              </a:ln>
              <a:solidFill>
                <a:srgbClr val="002060"/>
              </a:solidFill>
              <a:effectLst/>
              <a:uLnTx/>
              <a:uFillTx/>
              <a:latin typeface="NikoshBAN" pitchFamily="2" charset="0"/>
              <a:ea typeface="+mn-ea"/>
              <a:cs typeface="NikoshBAN"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NikoshBAN" pitchFamily="2" charset="0"/>
                <a:ea typeface="+mn-ea"/>
                <a:cs typeface="NikoshBAN" pitchFamily="2" charset="0"/>
              </a:rPr>
              <a:t>          </a:t>
            </a:r>
            <a:r>
              <a:rPr kumimoji="0" lang="en-US" sz="2400" b="1" i="0" u="none" strike="noStrike" kern="0" cap="none" spc="0" normalizeH="0" baseline="0" noProof="0" dirty="0" err="1" smtClean="0">
                <a:ln>
                  <a:noFill/>
                </a:ln>
                <a:solidFill>
                  <a:srgbClr val="002060"/>
                </a:solidFill>
                <a:effectLst/>
                <a:uLnTx/>
                <a:uFillTx/>
                <a:latin typeface="NikoshBAN" pitchFamily="2" charset="0"/>
                <a:ea typeface="+mn-ea"/>
                <a:cs typeface="NikoshBAN" pitchFamily="2" charset="0"/>
              </a:rPr>
              <a:t>কিশোরগঞ্জ</a:t>
            </a:r>
            <a:r>
              <a:rPr kumimoji="0" lang="bn-IN" sz="2400" b="1" i="0" u="none" strike="noStrike" kern="0" cap="none" spc="0" normalizeH="0" baseline="0" noProof="0" dirty="0" smtClean="0">
                <a:ln>
                  <a:noFill/>
                </a:ln>
                <a:solidFill>
                  <a:srgbClr val="002060"/>
                </a:solidFill>
                <a:effectLst/>
                <a:uLnTx/>
                <a:uFillTx/>
                <a:latin typeface="NikoshBAN" pitchFamily="2" charset="0"/>
                <a:ea typeface="+mn-ea"/>
                <a:cs typeface="NikoshBAN" pitchFamily="2" charset="0"/>
              </a:rPr>
              <a:t> </a:t>
            </a:r>
            <a:r>
              <a:rPr kumimoji="0" lang="bn-IN" sz="1800" b="1" i="0" u="none" strike="noStrike" kern="0" cap="none" spc="0" normalizeH="0" baseline="0" noProof="0" dirty="0" smtClean="0">
                <a:ln>
                  <a:noFill/>
                </a:ln>
                <a:solidFill>
                  <a:srgbClr val="002060"/>
                </a:solidFill>
                <a:effectLst/>
                <a:uLnTx/>
                <a:uFillTx/>
                <a:latin typeface="NikoshBAN" pitchFamily="2" charset="0"/>
                <a:ea typeface="+mn-ea"/>
                <a:cs typeface="NikoshBAN" pitchFamily="2" charset="0"/>
              </a:rPr>
              <a:t>।  </a:t>
            </a:r>
            <a:r>
              <a:rPr kumimoji="0" lang="bn-BD" sz="1800" b="1" i="0" u="none" strike="noStrike" kern="0" cap="none" spc="0" normalizeH="0" baseline="0" noProof="0" dirty="0" smtClean="0">
                <a:ln>
                  <a:noFill/>
                </a:ln>
                <a:solidFill>
                  <a:srgbClr val="002060"/>
                </a:solidFill>
                <a:effectLst/>
                <a:uLnTx/>
                <a:uFillTx/>
                <a:latin typeface="NikoshBAN" pitchFamily="2" charset="0"/>
                <a:ea typeface="+mn-ea"/>
                <a:cs typeface="NikoshBAN" pitchFamily="2" charset="0"/>
              </a:rPr>
              <a:t> </a:t>
            </a:r>
            <a:endParaRPr kumimoji="0" lang="en-US" sz="1800" b="1" i="0" u="none" strike="noStrike" kern="0" cap="none" spc="0" normalizeH="0" baseline="0" noProof="0" dirty="0" smtClean="0">
              <a:ln>
                <a:noFill/>
              </a:ln>
              <a:solidFill>
                <a:srgbClr val="002060"/>
              </a:solidFill>
              <a:effectLst/>
              <a:uLnTx/>
              <a:uFillTx/>
              <a:latin typeface="NikoshBAN" pitchFamily="2" charset="0"/>
              <a:ea typeface="+mn-ea"/>
              <a:cs typeface="NikoshBAN"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2060"/>
                </a:solidFill>
                <a:effectLst/>
                <a:uLnTx/>
                <a:uFillTx/>
                <a:latin typeface="NikoshBAN" pitchFamily="2" charset="0"/>
                <a:ea typeface="+mn-ea"/>
                <a:cs typeface="NikoshBAN" pitchFamily="2" charset="0"/>
              </a:rPr>
              <a:t> </a:t>
            </a:r>
            <a:r>
              <a:rPr kumimoji="0" lang="en-US" sz="1800" b="1" i="0" u="none" strike="noStrike" kern="0" cap="none" spc="0" normalizeH="0" baseline="0" noProof="0" dirty="0" smtClean="0">
                <a:ln>
                  <a:noFill/>
                </a:ln>
                <a:solidFill>
                  <a:srgbClr val="002060"/>
                </a:solidFill>
                <a:effectLst/>
                <a:uLnTx/>
                <a:uFillTx/>
                <a:latin typeface="NikoshBAN" pitchFamily="2" charset="0"/>
                <a:ea typeface="+mn-ea"/>
                <a:cs typeface="NikoshBAN" pitchFamily="2" charset="0"/>
              </a:rPr>
              <a:t>     </a:t>
            </a:r>
            <a:r>
              <a:rPr kumimoji="0" lang="en-US" sz="2400" b="1" i="0" u="none" strike="noStrike" kern="0" cap="none" spc="0" normalizeH="0" baseline="0" noProof="0" dirty="0" smtClean="0">
                <a:ln>
                  <a:noFill/>
                </a:ln>
                <a:solidFill>
                  <a:srgbClr val="002060"/>
                </a:solidFill>
                <a:effectLst/>
                <a:uLnTx/>
                <a:uFillTx/>
                <a:latin typeface="NikoshBAN" pitchFamily="2" charset="0"/>
                <a:ea typeface="+mn-ea"/>
                <a:cs typeface="NikoshBAN" pitchFamily="2" charset="0"/>
              </a:rPr>
              <a:t>  0171</a:t>
            </a:r>
            <a:r>
              <a:rPr kumimoji="0" lang="bn-IN" sz="2400" b="1" i="0" u="none" strike="noStrike" kern="0" cap="none" spc="0" normalizeH="0" baseline="0" noProof="0" dirty="0" smtClean="0">
                <a:ln>
                  <a:noFill/>
                </a:ln>
                <a:solidFill>
                  <a:srgbClr val="002060"/>
                </a:solidFill>
                <a:effectLst/>
                <a:uLnTx/>
                <a:uFillTx/>
                <a:latin typeface="NikoshBAN" pitchFamily="2" charset="0"/>
                <a:ea typeface="+mn-ea"/>
                <a:cs typeface="NikoshBAN" pitchFamily="2" charset="0"/>
              </a:rPr>
              <a:t>৫৩৪২৯৩৪ </a:t>
            </a:r>
            <a:endParaRPr kumimoji="0" lang="en-US" sz="2400" b="1" i="0" u="none" strike="noStrike" kern="0" cap="none" spc="0" normalizeH="0" baseline="0" noProof="0" dirty="0" smtClean="0">
              <a:ln>
                <a:noFill/>
              </a:ln>
              <a:solidFill>
                <a:srgbClr val="002060"/>
              </a:solidFill>
              <a:effectLst/>
              <a:uLnTx/>
              <a:uFillTx/>
              <a:latin typeface="NikoshBAN" pitchFamily="2" charset="0"/>
              <a:ea typeface="+mn-ea"/>
              <a:cs typeface="NikoshBAN"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2060"/>
                </a:solidFill>
                <a:effectLst/>
                <a:uLnTx/>
                <a:uFillTx/>
                <a:latin typeface="NikoshBAN" pitchFamily="2" charset="0"/>
                <a:ea typeface="+mn-ea"/>
                <a:cs typeface="NikoshBAN" pitchFamily="2" charset="0"/>
              </a:rPr>
              <a:t>       </a:t>
            </a:r>
            <a:endParaRPr kumimoji="0" lang="en-US" sz="2400" b="0" i="0" u="none" strike="noStrike" kern="0" cap="none" spc="0" normalizeH="0" baseline="0" noProof="0" dirty="0">
              <a:ln>
                <a:noFill/>
              </a:ln>
              <a:solidFill>
                <a:srgbClr val="000000"/>
              </a:solidFill>
              <a:effectLst/>
              <a:uLnTx/>
              <a:uFillTx/>
              <a:latin typeface="Verdana"/>
              <a:ea typeface="+mn-ea"/>
              <a:cs typeface="+mn-cs"/>
            </a:endParaRPr>
          </a:p>
        </p:txBody>
      </p:sp>
      <p:sp>
        <p:nvSpPr>
          <p:cNvPr id="5" name="Rectangle 4"/>
          <p:cNvSpPr/>
          <p:nvPr/>
        </p:nvSpPr>
        <p:spPr>
          <a:xfrm>
            <a:off x="4965137" y="3257244"/>
            <a:ext cx="2716227" cy="1785104"/>
          </a:xfrm>
          <a:prstGeom prst="rect">
            <a:avLst/>
          </a:prstGeom>
          <a:scene3d>
            <a:camera prst="isometricOffAxis1Right"/>
            <a:lightRig rig="threePt" dir="t"/>
          </a:scene3d>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BD" sz="3200" b="1" i="0" u="none" strike="noStrike" kern="1200" cap="none" spc="50" normalizeH="0" baseline="0" noProof="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NikoshBAN" pitchFamily="2" charset="0"/>
                <a:ea typeface="+mn-ea"/>
                <a:cs typeface="NikoshBAN" pitchFamily="2" charset="0"/>
              </a:rPr>
              <a:t>শ্রেণিঃ </a:t>
            </a:r>
            <a:r>
              <a:rPr lang="en-US" sz="3200" b="1" spc="50" dirty="0" err="1"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দ্বা</a:t>
            </a:r>
            <a:r>
              <a:rPr kumimoji="0" lang="en-US" sz="3200" b="1" i="0" u="none" strike="noStrike" kern="1200" cap="none" spc="50" normalizeH="0" baseline="0" noProof="0" dirty="0" err="1"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NikoshBAN" pitchFamily="2" charset="0"/>
                <a:ea typeface="+mn-ea"/>
                <a:cs typeface="NikoshBAN" pitchFamily="2" charset="0"/>
              </a:rPr>
              <a:t>দশ</a:t>
            </a:r>
            <a:r>
              <a:rPr kumimoji="0" lang="en-US" sz="3200" b="1" i="0" u="none" strike="noStrike" kern="1200" cap="none" spc="50" normalizeH="0" baseline="0" noProof="0"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NikoshBAN" pitchFamily="2" charset="0"/>
                <a:ea typeface="+mn-ea"/>
                <a:cs typeface="NikoshBAN" pitchFamily="2" charset="0"/>
              </a:rPr>
              <a:t>  </a:t>
            </a:r>
            <a:endParaRPr kumimoji="0" lang="en-US" sz="3200" b="1" i="0" u="none" strike="noStrike" kern="1200" cap="none" spc="50" normalizeH="0" baseline="0" noProof="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NikoshBAN" pitchFamily="2" charset="0"/>
              <a:ea typeface="+mn-ea"/>
              <a:cs typeface="NikoshBAN"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NikoshBAN" pitchFamily="2" charset="0"/>
                <a:ea typeface="+mn-ea"/>
                <a:cs typeface="NikoshBAN" pitchFamily="2" charset="0"/>
              </a:rPr>
              <a:t>             </a:t>
            </a:r>
            <a:r>
              <a:rPr kumimoji="0" lang="bn-BD" sz="2000" b="1" i="0" u="none" strike="noStrike" kern="1200" cap="none" spc="0" normalizeH="0" baseline="0" noProof="0" dirty="0" smtClean="0">
                <a:ln>
                  <a:noFill/>
                </a:ln>
                <a:solidFill>
                  <a:srgbClr val="002060"/>
                </a:solidFill>
                <a:effectLst/>
                <a:uLnTx/>
                <a:uFillTx/>
                <a:latin typeface="NikoshBAN" pitchFamily="2" charset="0"/>
                <a:ea typeface="+mn-ea"/>
                <a:cs typeface="NikoshBAN" pitchFamily="2" charset="0"/>
              </a:rPr>
              <a:t>বিষয়ঃ</a:t>
            </a:r>
            <a:r>
              <a:rPr kumimoji="0" lang="en-US" sz="2000" b="1" i="0" u="none" strike="noStrike" kern="1200" cap="none" spc="0" normalizeH="0" baseline="0" noProof="0" dirty="0" smtClean="0">
                <a:ln>
                  <a:noFill/>
                </a:ln>
                <a:solidFill>
                  <a:srgbClr val="002060"/>
                </a:solidFill>
                <a:effectLst/>
                <a:uLnTx/>
                <a:uFillTx/>
                <a:latin typeface="NikoshBAN" pitchFamily="2" charset="0"/>
                <a:ea typeface="+mn-ea"/>
                <a:cs typeface="NikoshBAN" pitchFamily="2" charset="0"/>
              </a:rPr>
              <a:t> </a:t>
            </a:r>
            <a:r>
              <a:rPr kumimoji="0" lang="en-US" sz="2000" b="1" i="0" u="none" strike="noStrike" kern="1200" cap="none" spc="0" normalizeH="0" baseline="0" noProof="0" dirty="0" err="1" smtClean="0">
                <a:ln>
                  <a:noFill/>
                </a:ln>
                <a:solidFill>
                  <a:srgbClr val="002060"/>
                </a:solidFill>
                <a:effectLst/>
                <a:uLnTx/>
                <a:uFillTx/>
                <a:latin typeface="NikoshBAN" pitchFamily="2" charset="0"/>
                <a:ea typeface="+mn-ea"/>
                <a:cs typeface="NikoshBAN" pitchFamily="2" charset="0"/>
              </a:rPr>
              <a:t>পদার্থ</a:t>
            </a:r>
            <a:r>
              <a:rPr kumimoji="0" lang="bn-BD" sz="2000" b="1" i="0" u="none" strike="noStrike" kern="1200" cap="none" spc="0" normalizeH="0" baseline="0" noProof="0" dirty="0" smtClean="0">
                <a:ln>
                  <a:noFill/>
                </a:ln>
                <a:solidFill>
                  <a:srgbClr val="002060"/>
                </a:solidFill>
                <a:effectLst/>
                <a:uLnTx/>
                <a:uFillTx/>
                <a:latin typeface="NikoshBAN" pitchFamily="2" charset="0"/>
                <a:ea typeface="+mn-ea"/>
                <a:cs typeface="NikoshBAN" pitchFamily="2" charset="0"/>
              </a:rPr>
              <a:t> </a:t>
            </a:r>
            <a:r>
              <a:rPr kumimoji="0" lang="en-US" sz="2000" b="1" i="0" u="none" strike="noStrike" kern="1200" cap="none" spc="0" normalizeH="0" baseline="0" noProof="0" dirty="0" err="1" smtClean="0">
                <a:ln>
                  <a:noFill/>
                </a:ln>
                <a:solidFill>
                  <a:srgbClr val="002060"/>
                </a:solidFill>
                <a:effectLst/>
                <a:uLnTx/>
                <a:uFillTx/>
                <a:latin typeface="NikoshBAN" pitchFamily="2" charset="0"/>
                <a:ea typeface="+mn-ea"/>
                <a:cs typeface="NikoshBAN" pitchFamily="2" charset="0"/>
              </a:rPr>
              <a:t>বিজ্ঞান</a:t>
            </a:r>
            <a:endParaRPr kumimoji="0" lang="en-US" sz="2000" b="1" i="0" u="none" strike="noStrike" kern="1200" cap="none" spc="0" normalizeH="0" baseline="0" noProof="0" dirty="0">
              <a:ln>
                <a:noFill/>
              </a:ln>
              <a:solidFill>
                <a:srgbClr val="002060"/>
              </a:solidFill>
              <a:effectLst/>
              <a:uLnTx/>
              <a:uFillTx/>
              <a:latin typeface="NikoshBAN" pitchFamily="2" charset="0"/>
              <a:ea typeface="+mn-ea"/>
              <a:cs typeface="NikoshBAN"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NikoshBAN" pitchFamily="2" charset="0"/>
                <a:ea typeface="+mn-ea"/>
                <a:cs typeface="NikoshBAN" pitchFamily="2" charset="0"/>
              </a:rPr>
              <a:t>            </a:t>
            </a:r>
            <a:r>
              <a:rPr kumimoji="0" lang="bn-BD" sz="2000" b="1" i="0" u="none" strike="noStrike" kern="1200" cap="none" spc="0" normalizeH="0" baseline="0" noProof="0" dirty="0" smtClean="0">
                <a:ln>
                  <a:noFill/>
                </a:ln>
                <a:solidFill>
                  <a:srgbClr val="002060"/>
                </a:solidFill>
                <a:effectLst/>
                <a:uLnTx/>
                <a:uFillTx/>
                <a:latin typeface="NikoshBAN" pitchFamily="2" charset="0"/>
                <a:ea typeface="+mn-ea"/>
                <a:cs typeface="NikoshBAN" pitchFamily="2" charset="0"/>
              </a:rPr>
              <a:t>অধ্যায়ঃ</a:t>
            </a:r>
            <a:r>
              <a:rPr kumimoji="0" lang="en-US" sz="2000" b="1" i="0" u="none" strike="noStrike" kern="1200" cap="none" spc="0" normalizeH="0" baseline="0" noProof="0" dirty="0" smtClean="0">
                <a:ln>
                  <a:noFill/>
                </a:ln>
                <a:solidFill>
                  <a:srgbClr val="002060"/>
                </a:solidFill>
                <a:effectLst/>
                <a:uLnTx/>
                <a:uFillTx/>
                <a:latin typeface="NikoshBAN" pitchFamily="2" charset="0"/>
                <a:ea typeface="+mn-ea"/>
                <a:cs typeface="NikoshBAN" pitchFamily="2" charset="0"/>
              </a:rPr>
              <a:t> 10</a:t>
            </a:r>
            <a:r>
              <a:rPr kumimoji="0" lang="en-US" sz="2000" b="1" i="0" u="none" strike="noStrike" kern="1200" cap="none" spc="0" normalizeH="0" noProof="0" dirty="0" smtClean="0">
                <a:ln>
                  <a:noFill/>
                </a:ln>
                <a:solidFill>
                  <a:srgbClr val="002060"/>
                </a:solidFill>
                <a:effectLst/>
                <a:uLnTx/>
                <a:uFillTx/>
                <a:latin typeface="NikoshBAN" pitchFamily="2" charset="0"/>
                <a:ea typeface="+mn-ea"/>
                <a:cs typeface="NikoshBAN" pitchFamily="2" charset="0"/>
              </a:rPr>
              <a:t>ম </a:t>
            </a:r>
            <a:r>
              <a:rPr kumimoji="0" lang="bn-BD" sz="2000" b="1" i="0" u="none" strike="noStrike" kern="1200" cap="none" spc="0" normalizeH="0" baseline="0" noProof="0" dirty="0" smtClean="0">
                <a:ln>
                  <a:noFill/>
                </a:ln>
                <a:solidFill>
                  <a:srgbClr val="002060"/>
                </a:solidFill>
                <a:effectLst/>
                <a:uLnTx/>
                <a:uFillTx/>
                <a:latin typeface="NikoshBAN" pitchFamily="2" charset="0"/>
                <a:ea typeface="+mn-ea"/>
                <a:cs typeface="NikoshBAN" pitchFamily="2" charset="0"/>
              </a:rPr>
              <a:t> </a:t>
            </a:r>
            <a:r>
              <a:rPr kumimoji="0" lang="en-US" sz="2000" b="1" i="0" u="none" strike="noStrike" kern="1200" cap="none" spc="0" normalizeH="0" baseline="0" noProof="0" dirty="0" smtClean="0">
                <a:ln>
                  <a:noFill/>
                </a:ln>
                <a:solidFill>
                  <a:srgbClr val="002060"/>
                </a:solidFill>
                <a:effectLst/>
                <a:uLnTx/>
                <a:uFillTx/>
                <a:latin typeface="NikoshBAN" pitchFamily="2" charset="0"/>
                <a:ea typeface="+mn-ea"/>
                <a:cs typeface="NikoshBAN" pitchFamily="2" charset="0"/>
              </a:rPr>
              <a:t>  </a:t>
            </a:r>
            <a:r>
              <a:rPr kumimoji="0" lang="bn-BD" sz="2000" b="1" i="0" u="none" strike="noStrike" kern="1200" cap="none" spc="0" normalizeH="0" baseline="0" noProof="0" dirty="0" smtClean="0">
                <a:ln>
                  <a:noFill/>
                </a:ln>
                <a:solidFill>
                  <a:srgbClr val="002060"/>
                </a:solidFill>
                <a:effectLst/>
                <a:uLnTx/>
                <a:uFillTx/>
                <a:latin typeface="NikoshBAN" pitchFamily="2" charset="0"/>
                <a:ea typeface="+mn-ea"/>
                <a:cs typeface="NikoshBAN" pitchFamily="2" charset="0"/>
              </a:rPr>
              <a:t> </a:t>
            </a:r>
            <a:endParaRPr kumimoji="0" lang="en-US" sz="2000" b="1" i="0" u="none" strike="noStrike" kern="1200" cap="none" spc="0" normalizeH="0" baseline="0" noProof="0" dirty="0">
              <a:ln>
                <a:noFill/>
              </a:ln>
              <a:solidFill>
                <a:srgbClr val="002060"/>
              </a:solidFill>
              <a:effectLst/>
              <a:uLnTx/>
              <a:uFillTx/>
              <a:latin typeface="NikoshBAN" pitchFamily="2" charset="0"/>
              <a:ea typeface="+mn-ea"/>
              <a:cs typeface="NikoshBAN"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NikoshBAN" pitchFamily="2" charset="0"/>
                <a:ea typeface="+mn-ea"/>
                <a:cs typeface="NikoshBAN" pitchFamily="2" charset="0"/>
              </a:rPr>
              <a:t>             </a:t>
            </a:r>
            <a:r>
              <a:rPr kumimoji="0" lang="bn-BD" sz="2000" b="1" i="0" u="none" strike="noStrike" kern="1200" cap="none" spc="0" normalizeH="0" baseline="0" noProof="0" dirty="0">
                <a:ln>
                  <a:noFill/>
                </a:ln>
                <a:solidFill>
                  <a:srgbClr val="002060"/>
                </a:solidFill>
                <a:effectLst/>
                <a:uLnTx/>
                <a:uFillTx/>
                <a:latin typeface="NikoshBAN" pitchFamily="2" charset="0"/>
                <a:ea typeface="+mn-ea"/>
                <a:cs typeface="NikoshBAN" pitchFamily="2" charset="0"/>
              </a:rPr>
              <a:t>সময়ঃ ৪৫ মিনিট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n-BD" sz="1800" b="1" i="0" u="none" strike="noStrike" kern="1200" cap="none" spc="0" normalizeH="0" baseline="0" noProof="0" dirty="0">
              <a:ln>
                <a:noFill/>
              </a:ln>
              <a:solidFill>
                <a:srgbClr val="002060"/>
              </a:solidFill>
              <a:effectLst/>
              <a:uLnTx/>
              <a:uFillTx/>
              <a:latin typeface="NikoshBAN" pitchFamily="2" charset="0"/>
              <a:ea typeface="+mn-ea"/>
              <a:cs typeface="NikoshBAN" pitchFamily="2" charset="0"/>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46878" y="1499430"/>
            <a:ext cx="1428206" cy="1639054"/>
          </a:xfrm>
          <a:prstGeom prst="ellipse">
            <a:avLst/>
          </a:prstGeom>
          <a:ln>
            <a:noFill/>
          </a:ln>
          <a:effectLst>
            <a:softEdge rad="112500"/>
          </a:effectLst>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l="4651" t="3334" r="6146" b="3055"/>
          <a:stretch/>
        </p:blipFill>
        <p:spPr>
          <a:xfrm rot="19940062">
            <a:off x="1843047" y="4570086"/>
            <a:ext cx="481666" cy="906823"/>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29571" y="1447800"/>
            <a:ext cx="1366659" cy="1847078"/>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597670551"/>
      </p:ext>
    </p:extLst>
  </p:cSld>
  <p:clrMapOvr>
    <a:masterClrMapping/>
  </p:clrMapOvr>
  <mc:AlternateContent xmlns:mc="http://schemas.openxmlformats.org/markup-compatibility/2006" xmlns:p14="http://schemas.microsoft.com/office/powerpoint/2010/main">
    <mc:Choice Requires="p14">
      <p:transition spd="slow" p14:dur="1600" advTm="22977">
        <p14:gallery dir="l"/>
      </p:transition>
    </mc:Choice>
    <mc:Fallback xmlns="">
      <p:transition spd="slow" advTm="2297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85800" y="5791200"/>
            <a:ext cx="7467600" cy="4572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rtlCol="0" anchor="ctr"/>
          <a:lstStyle/>
          <a:p>
            <a:pPr algn="ctr"/>
            <a:r>
              <a:rPr lang="bn-BD" sz="2100" dirty="0" smtClean="0">
                <a:solidFill>
                  <a:schemeClr val="tx1"/>
                </a:solidFill>
                <a:latin typeface="NikoshBAN" pitchFamily="2" charset="0"/>
                <a:cs typeface="NikoshBAN" pitchFamily="2" charset="0"/>
              </a:rPr>
              <a:t>উভয় এটম মডেলের বহির্খোলকে কয়টি করে ইলেক্ট্রন আছে?</a:t>
            </a:r>
            <a:endParaRPr lang="en-US" sz="2100" dirty="0">
              <a:solidFill>
                <a:schemeClr val="tx1"/>
              </a:solidFill>
              <a:latin typeface="NikoshBAN" pitchFamily="2" charset="0"/>
              <a:cs typeface="NikoshBAN" pitchFamily="2" charset="0"/>
            </a:endParaRPr>
          </a:p>
        </p:txBody>
      </p:sp>
      <p:pic>
        <p:nvPicPr>
          <p:cNvPr id="3" name="Picture 4" descr="C:\Documents and Settings\Lab 47\My Documents\My Pictures\New Folder (2)\CA5Z3D7H.jpg"/>
          <p:cNvPicPr>
            <a:picLocks noChangeAspect="1" noChangeArrowheads="1"/>
          </p:cNvPicPr>
          <p:nvPr/>
        </p:nvPicPr>
        <p:blipFill>
          <a:blip r:embed="rId2"/>
          <a:srcRect/>
          <a:stretch>
            <a:fillRect/>
          </a:stretch>
        </p:blipFill>
        <p:spPr bwMode="auto">
          <a:xfrm>
            <a:off x="762000" y="990600"/>
            <a:ext cx="4038600" cy="2209800"/>
          </a:xfrm>
          <a:prstGeom prst="rect">
            <a:avLst/>
          </a:prstGeom>
          <a:noFill/>
          <a:ln w="38100">
            <a:solidFill>
              <a:schemeClr val="tx1"/>
            </a:solidFill>
          </a:ln>
        </p:spPr>
      </p:pic>
      <p:pic>
        <p:nvPicPr>
          <p:cNvPr id="6" name="Picture 6" descr="C:\Documents and Settings\Lab 47\My Documents\My Pictures\New Folder (2)\CAQFRG90.jpg"/>
          <p:cNvPicPr>
            <a:picLocks noChangeAspect="1" noChangeArrowheads="1"/>
          </p:cNvPicPr>
          <p:nvPr/>
        </p:nvPicPr>
        <p:blipFill>
          <a:blip r:embed="rId3"/>
          <a:srcRect/>
          <a:stretch>
            <a:fillRect/>
          </a:stretch>
        </p:blipFill>
        <p:spPr bwMode="auto">
          <a:xfrm>
            <a:off x="762000" y="3505200"/>
            <a:ext cx="3962400" cy="2148840"/>
          </a:xfrm>
          <a:prstGeom prst="rect">
            <a:avLst/>
          </a:prstGeom>
          <a:noFill/>
          <a:ln w="38100">
            <a:solidFill>
              <a:schemeClr val="tx1"/>
            </a:solidFill>
          </a:ln>
        </p:spPr>
      </p:pic>
      <p:sp>
        <p:nvSpPr>
          <p:cNvPr id="8" name="Rectangle 7"/>
          <p:cNvSpPr/>
          <p:nvPr/>
        </p:nvSpPr>
        <p:spPr>
          <a:xfrm>
            <a:off x="1295400" y="1905000"/>
            <a:ext cx="2514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rtlCol="0" anchor="ctr"/>
          <a:lstStyle/>
          <a:p>
            <a:pPr algn="ctr"/>
            <a:r>
              <a:rPr lang="bn-BD" sz="2800" b="1" dirty="0" smtClean="0">
                <a:solidFill>
                  <a:schemeClr val="bg1"/>
                </a:solidFill>
                <a:latin typeface="NikoshBAN" pitchFamily="2" charset="0"/>
                <a:cs typeface="NikoshBAN" pitchFamily="2" charset="0"/>
              </a:rPr>
              <a:t>সিলিকন</a:t>
            </a:r>
            <a:endParaRPr lang="en-US" sz="2800" b="1" dirty="0">
              <a:solidFill>
                <a:schemeClr val="bg1"/>
              </a:solidFill>
              <a:latin typeface="NikoshBAN" pitchFamily="2" charset="0"/>
              <a:cs typeface="NikoshBAN" pitchFamily="2" charset="0"/>
            </a:endParaRPr>
          </a:p>
        </p:txBody>
      </p:sp>
      <p:sp>
        <p:nvSpPr>
          <p:cNvPr id="11" name="Rectangle 10"/>
          <p:cNvSpPr/>
          <p:nvPr/>
        </p:nvSpPr>
        <p:spPr>
          <a:xfrm>
            <a:off x="1219200" y="4617720"/>
            <a:ext cx="2514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rtlCol="0" anchor="ctr"/>
          <a:lstStyle/>
          <a:p>
            <a:pPr algn="ctr"/>
            <a:r>
              <a:rPr lang="bn-BD" sz="2800" b="1" dirty="0" smtClean="0">
                <a:solidFill>
                  <a:schemeClr val="bg1"/>
                </a:solidFill>
                <a:latin typeface="NikoshBAN" pitchFamily="2" charset="0"/>
                <a:cs typeface="NikoshBAN" pitchFamily="2" charset="0"/>
              </a:rPr>
              <a:t>জারমেনিয়াম</a:t>
            </a:r>
            <a:endParaRPr lang="en-US" sz="2800" b="1" dirty="0">
              <a:solidFill>
                <a:schemeClr val="bg1"/>
              </a:solidFill>
              <a:latin typeface="NikoshBAN" pitchFamily="2" charset="0"/>
              <a:cs typeface="NikoshBAN" pitchFamily="2" charset="0"/>
            </a:endParaRPr>
          </a:p>
        </p:txBody>
      </p:sp>
      <p:sp>
        <p:nvSpPr>
          <p:cNvPr id="13" name="Down Arrow Callout 12"/>
          <p:cNvSpPr/>
          <p:nvPr/>
        </p:nvSpPr>
        <p:spPr>
          <a:xfrm>
            <a:off x="2895600" y="228600"/>
            <a:ext cx="3276600" cy="685800"/>
          </a:xfrm>
          <a:prstGeom prst="downArrowCallou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rtlCol="0" anchor="ctr"/>
          <a:lstStyle/>
          <a:p>
            <a:pPr algn="ctr"/>
            <a:r>
              <a:rPr lang="bn-BD" sz="2800" dirty="0" smtClean="0">
                <a:solidFill>
                  <a:schemeClr val="tx1"/>
                </a:solidFill>
                <a:latin typeface="NikoshBAN" pitchFamily="2" charset="0"/>
                <a:cs typeface="NikoshBAN" pitchFamily="2" charset="0"/>
              </a:rPr>
              <a:t>অর্ধপরিবাহী</a:t>
            </a:r>
            <a:endParaRPr lang="en-US" sz="2800" dirty="0">
              <a:solidFill>
                <a:schemeClr val="tx1"/>
              </a:solidFill>
              <a:latin typeface="NikoshBAN" pitchFamily="2" charset="0"/>
              <a:cs typeface="NikoshBAN" pitchFamily="2" charset="0"/>
            </a:endParaRPr>
          </a:p>
        </p:txBody>
      </p:sp>
      <p:grpSp>
        <p:nvGrpSpPr>
          <p:cNvPr id="12" name="Group 11"/>
          <p:cNvGrpSpPr/>
          <p:nvPr/>
        </p:nvGrpSpPr>
        <p:grpSpPr>
          <a:xfrm>
            <a:off x="5181600" y="762000"/>
            <a:ext cx="3200400" cy="2590800"/>
            <a:chOff x="5181600" y="762000"/>
            <a:chExt cx="3200400" cy="2590800"/>
          </a:xfrm>
        </p:grpSpPr>
        <p:pic>
          <p:nvPicPr>
            <p:cNvPr id="7" name="Picture 6" descr="index44.jpg"/>
            <p:cNvPicPr>
              <a:picLocks noChangeAspect="1"/>
            </p:cNvPicPr>
            <p:nvPr/>
          </p:nvPicPr>
          <p:blipFill>
            <a:blip r:embed="rId4"/>
            <a:srcRect t="3333" b="3333"/>
            <a:stretch>
              <a:fillRect/>
            </a:stretch>
          </p:blipFill>
          <p:spPr>
            <a:xfrm>
              <a:off x="5410200" y="762000"/>
              <a:ext cx="2743200" cy="2133600"/>
            </a:xfrm>
            <a:prstGeom prst="rect">
              <a:avLst/>
            </a:prstGeom>
          </p:spPr>
        </p:pic>
        <p:sp>
          <p:nvSpPr>
            <p:cNvPr id="14" name="Up Arrow Callout 13"/>
            <p:cNvSpPr/>
            <p:nvPr/>
          </p:nvSpPr>
          <p:spPr>
            <a:xfrm>
              <a:off x="5181600" y="2819400"/>
              <a:ext cx="3200400" cy="533400"/>
            </a:xfrm>
            <a:prstGeom prst="upArrowCallou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100" dirty="0" smtClean="0">
                  <a:solidFill>
                    <a:schemeClr val="tx1"/>
                  </a:solidFill>
                  <a:latin typeface="NikoshBAN" pitchFamily="2" charset="0"/>
                  <a:cs typeface="NikoshBAN" pitchFamily="2" charset="0"/>
                </a:rPr>
                <a:t>সিলিকন এটম মডেল</a:t>
              </a:r>
              <a:endParaRPr lang="en-US" sz="2100" dirty="0">
                <a:solidFill>
                  <a:schemeClr val="tx1"/>
                </a:solidFill>
                <a:latin typeface="NikoshBAN" pitchFamily="2" charset="0"/>
                <a:cs typeface="NikoshBAN" pitchFamily="2" charset="0"/>
              </a:endParaRPr>
            </a:p>
          </p:txBody>
        </p:sp>
      </p:grpSp>
      <p:grpSp>
        <p:nvGrpSpPr>
          <p:cNvPr id="17" name="Group 16"/>
          <p:cNvGrpSpPr/>
          <p:nvPr/>
        </p:nvGrpSpPr>
        <p:grpSpPr>
          <a:xfrm>
            <a:off x="5181600" y="3429000"/>
            <a:ext cx="3200400" cy="2240281"/>
            <a:chOff x="5105400" y="3505201"/>
            <a:chExt cx="3200400" cy="2438399"/>
          </a:xfrm>
        </p:grpSpPr>
        <p:pic>
          <p:nvPicPr>
            <p:cNvPr id="5" name="Picture 2" descr="C:\Documents and Settings\Lab 47\My Documents\My Pictures\New Folder (2)\CAVAFAFR.jpg"/>
            <p:cNvPicPr>
              <a:picLocks noChangeAspect="1" noChangeArrowheads="1"/>
            </p:cNvPicPr>
            <p:nvPr/>
          </p:nvPicPr>
          <p:blipFill>
            <a:blip r:embed="rId5"/>
            <a:srcRect l="9091" t="20968" r="10606"/>
            <a:stretch>
              <a:fillRect/>
            </a:stretch>
          </p:blipFill>
          <p:spPr bwMode="auto">
            <a:xfrm>
              <a:off x="5486400" y="3505201"/>
              <a:ext cx="2458617" cy="1904999"/>
            </a:xfrm>
            <a:prstGeom prst="rect">
              <a:avLst/>
            </a:prstGeom>
            <a:noFill/>
          </p:spPr>
        </p:pic>
        <p:sp>
          <p:nvSpPr>
            <p:cNvPr id="15" name="Up Arrow Callout 14"/>
            <p:cNvSpPr/>
            <p:nvPr/>
          </p:nvSpPr>
          <p:spPr>
            <a:xfrm>
              <a:off x="5105400" y="5410200"/>
              <a:ext cx="3200400" cy="533400"/>
            </a:xfrm>
            <a:prstGeom prst="upArrowCallou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100" dirty="0" smtClean="0">
                  <a:solidFill>
                    <a:schemeClr val="tx1"/>
                  </a:solidFill>
                  <a:latin typeface="NikoshBAN" pitchFamily="2" charset="0"/>
                  <a:cs typeface="NikoshBAN" pitchFamily="2" charset="0"/>
                </a:rPr>
                <a:t>জারমেনিয়াম এটম মডেল</a:t>
              </a:r>
              <a:endParaRPr lang="en-US" sz="2100" dirty="0">
                <a:solidFill>
                  <a:schemeClr val="tx1"/>
                </a:solidFill>
                <a:latin typeface="NikoshBAN" pitchFamily="2" charset="0"/>
                <a:cs typeface="NikoshBAN" pitchFamily="2" charset="0"/>
              </a:endParaRPr>
            </a:p>
          </p:txBody>
        </p:sp>
      </p:grpSp>
      <p:sp>
        <p:nvSpPr>
          <p:cNvPr id="16" name="Rectangle 15"/>
          <p:cNvSpPr/>
          <p:nvPr/>
        </p:nvSpPr>
        <p:spPr>
          <a:xfrm>
            <a:off x="685800" y="5791200"/>
            <a:ext cx="7467600" cy="4572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rtlCol="0" anchor="ctr"/>
          <a:lstStyle/>
          <a:p>
            <a:pPr algn="ctr"/>
            <a:r>
              <a:rPr lang="bn-BD" sz="2100" dirty="0" smtClean="0">
                <a:solidFill>
                  <a:schemeClr val="tx1"/>
                </a:solidFill>
                <a:latin typeface="NikoshBAN" pitchFamily="2" charset="0"/>
                <a:cs typeface="NikoshBAN" pitchFamily="2" charset="0"/>
              </a:rPr>
              <a:t>উভয়ের বহির্খোলকে চারটি যোজন ইলেক্ট্রন আছে।</a:t>
            </a:r>
            <a:endParaRPr lang="en-US" sz="2100" dirty="0">
              <a:solidFill>
                <a:schemeClr val="tx1"/>
              </a:solidFill>
              <a:latin typeface="NikoshBAN" pitchFamily="2" charset="0"/>
              <a:cs typeface="NikoshBAN" pitchFamily="2" charset="0"/>
            </a:endParaRPr>
          </a:p>
        </p:txBody>
      </p:sp>
      <p:grpSp>
        <p:nvGrpSpPr>
          <p:cNvPr id="29" name="Group 11"/>
          <p:cNvGrpSpPr/>
          <p:nvPr/>
        </p:nvGrpSpPr>
        <p:grpSpPr>
          <a:xfrm>
            <a:off x="3429000" y="6441744"/>
            <a:ext cx="2657475" cy="228600"/>
            <a:chOff x="2476500" y="6629400"/>
            <a:chExt cx="2657475" cy="228600"/>
          </a:xfrm>
        </p:grpSpPr>
        <p:sp>
          <p:nvSpPr>
            <p:cNvPr id="30" name="Action Button: Home 29">
              <a:hlinkClick r:id="" action="ppaction://hlinkshowjump?jump=firstslide" highlightClick="1"/>
            </p:cNvPr>
            <p:cNvSpPr/>
            <p:nvPr/>
          </p:nvSpPr>
          <p:spPr>
            <a:xfrm>
              <a:off x="2476500" y="6629400"/>
              <a:ext cx="590550" cy="228600"/>
            </a:xfrm>
            <a:prstGeom prst="actionButtonHom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5491" tIns="52746" rIns="105491" bIns="52746" rtlCol="0" anchor="ctr"/>
            <a:lstStyle/>
            <a:p>
              <a:pPr algn="ctr"/>
              <a:endParaRPr lang="en-US" dirty="0"/>
            </a:p>
          </p:txBody>
        </p:sp>
        <p:sp>
          <p:nvSpPr>
            <p:cNvPr id="31" name="Action Button: Return 30">
              <a:hlinkClick r:id="" action="ppaction://hlinkshowjump?jump=endshow" highlightClick="1"/>
            </p:cNvPr>
            <p:cNvSpPr/>
            <p:nvPr/>
          </p:nvSpPr>
          <p:spPr>
            <a:xfrm>
              <a:off x="4533900" y="6629400"/>
              <a:ext cx="600075" cy="228600"/>
            </a:xfrm>
            <a:prstGeom prst="actionButtonRetur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5491" tIns="52746" rIns="105491" bIns="52746" rtlCol="0" anchor="ctr"/>
            <a:lstStyle/>
            <a:p>
              <a:pPr algn="ctr"/>
              <a:endParaRPr lang="en-US" dirty="0"/>
            </a:p>
          </p:txBody>
        </p:sp>
        <p:sp>
          <p:nvSpPr>
            <p:cNvPr id="32" name="Action Button: Back or Previous 31">
              <a:hlinkClick r:id="" action="ppaction://hlinkshowjump?jump=previousslide" highlightClick="1"/>
            </p:cNvPr>
            <p:cNvSpPr/>
            <p:nvPr/>
          </p:nvSpPr>
          <p:spPr>
            <a:xfrm>
              <a:off x="3162300" y="6629400"/>
              <a:ext cx="590550" cy="228600"/>
            </a:xfrm>
            <a:prstGeom prst="actionButtonBackPrevio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5491" tIns="52746" rIns="105491" bIns="52746" rtlCol="0" anchor="ctr"/>
            <a:lstStyle/>
            <a:p>
              <a:pPr algn="ctr"/>
              <a:endParaRPr lang="en-US" dirty="0"/>
            </a:p>
          </p:txBody>
        </p:sp>
        <p:sp>
          <p:nvSpPr>
            <p:cNvPr id="33" name="Action Button: Forward or Next 32">
              <a:hlinkClick r:id="" action="ppaction://hlinkshowjump?jump=nextslide" highlightClick="1"/>
            </p:cNvPr>
            <p:cNvSpPr/>
            <p:nvPr/>
          </p:nvSpPr>
          <p:spPr>
            <a:xfrm>
              <a:off x="3848100" y="6629400"/>
              <a:ext cx="609600" cy="228600"/>
            </a:xfrm>
            <a:prstGeom prst="actionButtonForwardNex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5491" tIns="52746" rIns="105491" bIns="52746" rtlCol="0" anchor="ctr"/>
            <a:lstStyle/>
            <a:p>
              <a:pPr algn="ctr"/>
              <a:endParaRPr lang="en-US" dirty="0"/>
            </a:p>
          </p:txBody>
        </p:sp>
      </p:grpSp>
    </p:spTree>
    <p:extLst>
      <p:ext uri="{BB962C8B-B14F-4D97-AF65-F5344CB8AC3E}">
        <p14:creationId xmlns:p14="http://schemas.microsoft.com/office/powerpoint/2010/main" val="36365879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by="(-#ppt_w*2)" calcmode="lin" valueType="num">
                                      <p:cBhvr rctx="PPT">
                                        <p:cTn id="7" dur="500" autoRev="1" fill="hold">
                                          <p:stCondLst>
                                            <p:cond delay="0"/>
                                          </p:stCondLst>
                                        </p:cTn>
                                        <p:tgtEl>
                                          <p:spTgt spid="13"/>
                                        </p:tgtEl>
                                        <p:attrNameLst>
                                          <p:attrName>ppt_w</p:attrName>
                                        </p:attrNameLst>
                                      </p:cBhvr>
                                    </p:anim>
                                    <p:anim by="(#ppt_w*0.50)" calcmode="lin" valueType="num">
                                      <p:cBhvr>
                                        <p:cTn id="8" dur="500" decel="50000" autoRev="1" fill="hold">
                                          <p:stCondLst>
                                            <p:cond delay="0"/>
                                          </p:stCondLst>
                                        </p:cTn>
                                        <p:tgtEl>
                                          <p:spTgt spid="13"/>
                                        </p:tgtEl>
                                        <p:attrNameLst>
                                          <p:attrName>ppt_x</p:attrName>
                                        </p:attrNameLst>
                                      </p:cBhvr>
                                    </p:anim>
                                    <p:anim from="(-#ppt_h/2)" to="(#ppt_y)" calcmode="lin" valueType="num">
                                      <p:cBhvr>
                                        <p:cTn id="9" dur="1000" fill="hold">
                                          <p:stCondLst>
                                            <p:cond delay="0"/>
                                          </p:stCondLst>
                                        </p:cTn>
                                        <p:tgtEl>
                                          <p:spTgt spid="13"/>
                                        </p:tgtEl>
                                        <p:attrNameLst>
                                          <p:attrName>ppt_y</p:attrName>
                                        </p:attrNameLst>
                                      </p:cBhvr>
                                    </p:anim>
                                    <p:animRot by="21600000">
                                      <p:cBhvr>
                                        <p:cTn id="10" dur="1000" fill="hold">
                                          <p:stCondLst>
                                            <p:cond delay="0"/>
                                          </p:stCondLst>
                                        </p:cTn>
                                        <p:tgtEl>
                                          <p:spTgt spid="1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1+#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1+#ppt_w/2"/>
                                          </p:val>
                                        </p:tav>
                                        <p:tav tm="100000">
                                          <p:val>
                                            <p:strVal val="#ppt_x"/>
                                          </p:val>
                                        </p:tav>
                                      </p:tavLst>
                                    </p:anim>
                                    <p:anim calcmode="lin" valueType="num">
                                      <p:cBhvr additive="base">
                                        <p:cTn id="3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strips(downRight)">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strips(downRight)">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3"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87354"/>
            <a:ext cx="9144000" cy="517064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as-IN" dirty="0" smtClean="0">
                <a:solidFill>
                  <a:srgbClr val="656565"/>
                </a:solidFill>
                <a:latin typeface="Lato"/>
              </a:rPr>
              <a:t> </a:t>
            </a:r>
            <a:r>
              <a:rPr lang="as-IN" sz="2400" b="1" dirty="0">
                <a:solidFill>
                  <a:srgbClr val="C00000"/>
                </a:solidFill>
                <a:latin typeface="Lato"/>
              </a:rPr>
              <a:t>বিশুদ্দতার উপর ভিত্তি করে সেমিকন্ডাক্টর দুই প্রকার -</a:t>
            </a:r>
            <a:r>
              <a:rPr lang="as-IN" sz="2400" b="1" dirty="0">
                <a:solidFill>
                  <a:srgbClr val="C00000"/>
                </a:solidFill>
              </a:rPr>
              <a:t/>
            </a:r>
            <a:br>
              <a:rPr lang="as-IN" sz="2400" b="1" dirty="0">
                <a:solidFill>
                  <a:srgbClr val="C00000"/>
                </a:solidFill>
              </a:rPr>
            </a:br>
            <a:r>
              <a:rPr lang="as-IN" sz="2400" dirty="0"/>
              <a:t/>
            </a:r>
            <a:br>
              <a:rPr lang="as-IN" sz="2400" dirty="0"/>
            </a:br>
            <a:r>
              <a:rPr lang="en-US" sz="2400" dirty="0" smtClean="0">
                <a:solidFill>
                  <a:srgbClr val="656565"/>
                </a:solidFill>
                <a:latin typeface="Lato"/>
              </a:rPr>
              <a:t>(</a:t>
            </a:r>
            <a:r>
              <a:rPr lang="en-US" sz="2400" dirty="0" err="1" smtClean="0">
                <a:solidFill>
                  <a:srgbClr val="656565"/>
                </a:solidFill>
                <a:latin typeface="Lato"/>
              </a:rPr>
              <a:t>i</a:t>
            </a:r>
            <a:r>
              <a:rPr lang="en-US" sz="2400" dirty="0">
                <a:solidFill>
                  <a:srgbClr val="656565"/>
                </a:solidFill>
                <a:latin typeface="Lato"/>
              </a:rPr>
              <a:t>) </a:t>
            </a:r>
            <a:r>
              <a:rPr lang="as-IN" sz="2400" dirty="0">
                <a:solidFill>
                  <a:srgbClr val="656565"/>
                </a:solidFill>
                <a:latin typeface="Lato"/>
              </a:rPr>
              <a:t>খাটি সেমিকন্ডাক্টর</a:t>
            </a:r>
            <a:r>
              <a:rPr lang="as-IN" sz="2400" dirty="0"/>
              <a:t/>
            </a:r>
            <a:br>
              <a:rPr lang="as-IN" sz="2400" dirty="0"/>
            </a:br>
            <a:r>
              <a:rPr lang="en-US" sz="2400" dirty="0" smtClean="0"/>
              <a:t>(</a:t>
            </a:r>
            <a:r>
              <a:rPr lang="en-US" sz="2400" dirty="0" smtClean="0">
                <a:solidFill>
                  <a:srgbClr val="656565"/>
                </a:solidFill>
                <a:latin typeface="Lato"/>
              </a:rPr>
              <a:t>ii</a:t>
            </a:r>
            <a:r>
              <a:rPr lang="en-US" sz="2400" dirty="0">
                <a:solidFill>
                  <a:srgbClr val="656565"/>
                </a:solidFill>
                <a:latin typeface="Lato"/>
              </a:rPr>
              <a:t>) </a:t>
            </a:r>
            <a:r>
              <a:rPr lang="as-IN" sz="2400" dirty="0">
                <a:solidFill>
                  <a:srgbClr val="656565"/>
                </a:solidFill>
                <a:latin typeface="Lato"/>
              </a:rPr>
              <a:t>ভেজাল সেমিকন্ডাক্টর </a:t>
            </a:r>
            <a:r>
              <a:rPr lang="as-IN" sz="2400" dirty="0"/>
              <a:t/>
            </a:r>
            <a:br>
              <a:rPr lang="as-IN" sz="2400" dirty="0"/>
            </a:br>
            <a:r>
              <a:rPr lang="as-IN" sz="2400" dirty="0"/>
              <a:t/>
            </a:r>
            <a:br>
              <a:rPr lang="as-IN" sz="2400" dirty="0"/>
            </a:br>
            <a:r>
              <a:rPr lang="as-IN" sz="2400" b="1" dirty="0">
                <a:solidFill>
                  <a:srgbClr val="C00000"/>
                </a:solidFill>
                <a:latin typeface="Lato"/>
              </a:rPr>
              <a:t>আবার ভেজাল সেমিকন্ডাক্টর দুই প্রকার -</a:t>
            </a:r>
            <a:r>
              <a:rPr lang="as-IN" sz="2400" b="1" dirty="0">
                <a:solidFill>
                  <a:srgbClr val="C00000"/>
                </a:solidFill>
              </a:rPr>
              <a:t/>
            </a:r>
            <a:br>
              <a:rPr lang="as-IN" sz="2400" b="1" dirty="0">
                <a:solidFill>
                  <a:srgbClr val="C00000"/>
                </a:solidFill>
              </a:rPr>
            </a:br>
            <a:endParaRPr lang="en-US" sz="2400" b="1" dirty="0" smtClean="0">
              <a:solidFill>
                <a:srgbClr val="C00000"/>
              </a:solidFill>
            </a:endParaRPr>
          </a:p>
          <a:p>
            <a:r>
              <a:rPr lang="en-US" sz="2400" dirty="0" smtClean="0">
                <a:solidFill>
                  <a:srgbClr val="656565"/>
                </a:solidFill>
                <a:latin typeface="Lato"/>
              </a:rPr>
              <a:t> (</a:t>
            </a:r>
            <a:r>
              <a:rPr lang="en-US" sz="2400" dirty="0" err="1" smtClean="0">
                <a:solidFill>
                  <a:srgbClr val="656565"/>
                </a:solidFill>
                <a:latin typeface="Lato"/>
              </a:rPr>
              <a:t>i</a:t>
            </a:r>
            <a:r>
              <a:rPr lang="en-US" sz="2400" dirty="0">
                <a:solidFill>
                  <a:srgbClr val="656565"/>
                </a:solidFill>
                <a:latin typeface="Lato"/>
              </a:rPr>
              <a:t>)</a:t>
            </a:r>
            <a:r>
              <a:rPr lang="bn-IN" sz="2400" dirty="0">
                <a:solidFill>
                  <a:srgbClr val="656565"/>
                </a:solidFill>
                <a:latin typeface="Lato"/>
              </a:rPr>
              <a:t> </a:t>
            </a:r>
            <a:r>
              <a:rPr lang="en-US" sz="2400" b="1" dirty="0">
                <a:solidFill>
                  <a:srgbClr val="656565"/>
                </a:solidFill>
                <a:latin typeface="Lato"/>
              </a:rPr>
              <a:t>P-Type Semi-conductor</a:t>
            </a:r>
            <a:r>
              <a:rPr lang="en-US" sz="2400" dirty="0">
                <a:solidFill>
                  <a:srgbClr val="656565"/>
                </a:solidFill>
                <a:latin typeface="Lato"/>
              </a:rPr>
              <a:t> </a:t>
            </a:r>
            <a:r>
              <a:rPr lang="en-US" sz="2400" dirty="0" smtClean="0">
                <a:solidFill>
                  <a:srgbClr val="656565"/>
                </a:solidFill>
                <a:latin typeface="Lato"/>
              </a:rPr>
              <a:t>-</a:t>
            </a:r>
            <a:r>
              <a:rPr lang="as-IN" sz="2400" dirty="0" smtClean="0">
                <a:solidFill>
                  <a:srgbClr val="656565"/>
                </a:solidFill>
                <a:latin typeface="Lato"/>
              </a:rPr>
              <a:t>   </a:t>
            </a:r>
            <a:endParaRPr lang="en-US" sz="2400" dirty="0" smtClean="0">
              <a:solidFill>
                <a:srgbClr val="656565"/>
              </a:solidFill>
              <a:latin typeface="Lato"/>
            </a:endParaRPr>
          </a:p>
          <a:p>
            <a:r>
              <a:rPr lang="as-IN" sz="2400" dirty="0" smtClean="0">
                <a:solidFill>
                  <a:srgbClr val="656565"/>
                </a:solidFill>
                <a:latin typeface="Lato"/>
              </a:rPr>
              <a:t>খাটি সেমিকন্ডাক্টর এর সাথে ভেজাল হিসাবে ত্রিযোজী এটম মিশ্রিত করে যে পদের্থ বানানো হয় তাকে </a:t>
            </a:r>
            <a:r>
              <a:rPr lang="en-US" sz="2400" dirty="0" smtClean="0">
                <a:solidFill>
                  <a:srgbClr val="656565"/>
                </a:solidFill>
                <a:latin typeface="Lato"/>
              </a:rPr>
              <a:t>P-type Semi-conductor </a:t>
            </a:r>
            <a:r>
              <a:rPr lang="as-IN" sz="2400" dirty="0" smtClean="0">
                <a:solidFill>
                  <a:srgbClr val="656565"/>
                </a:solidFill>
                <a:latin typeface="Lato"/>
              </a:rPr>
              <a:t>বলে।</a:t>
            </a:r>
            <a:r>
              <a:rPr lang="as-IN" sz="2400" dirty="0" smtClean="0"/>
              <a:t/>
            </a:r>
            <a:br>
              <a:rPr lang="as-IN" sz="2400" dirty="0" smtClean="0"/>
            </a:br>
            <a:r>
              <a:rPr lang="en-US" sz="2400" dirty="0">
                <a:solidFill>
                  <a:srgbClr val="656565"/>
                </a:solidFill>
                <a:latin typeface="Lato"/>
              </a:rPr>
              <a:t>(</a:t>
            </a:r>
            <a:r>
              <a:rPr lang="as-IN" sz="2400" dirty="0" smtClean="0">
                <a:solidFill>
                  <a:srgbClr val="656565"/>
                </a:solidFill>
                <a:latin typeface="Lato"/>
              </a:rPr>
              <a:t> </a:t>
            </a:r>
            <a:r>
              <a:rPr lang="en-US" sz="2400" dirty="0" smtClean="0">
                <a:solidFill>
                  <a:srgbClr val="656565"/>
                </a:solidFill>
                <a:latin typeface="Lato"/>
              </a:rPr>
              <a:t>ii)</a:t>
            </a:r>
            <a:r>
              <a:rPr lang="bn-IN" sz="2400" dirty="0" smtClean="0">
                <a:solidFill>
                  <a:srgbClr val="656565"/>
                </a:solidFill>
                <a:latin typeface="Lato"/>
              </a:rPr>
              <a:t> </a:t>
            </a:r>
            <a:r>
              <a:rPr lang="en-US" sz="2400" b="1" dirty="0" smtClean="0">
                <a:solidFill>
                  <a:srgbClr val="656565"/>
                </a:solidFill>
                <a:latin typeface="Lato"/>
              </a:rPr>
              <a:t>N-Type semi-conductor</a:t>
            </a:r>
            <a:r>
              <a:rPr lang="en-US" sz="2400" dirty="0" smtClean="0">
                <a:solidFill>
                  <a:srgbClr val="656565"/>
                </a:solidFill>
                <a:latin typeface="Lato"/>
              </a:rPr>
              <a:t> -</a:t>
            </a:r>
            <a:r>
              <a:rPr lang="en-US" sz="2400" dirty="0" smtClean="0"/>
              <a:t/>
            </a:r>
            <a:br>
              <a:rPr lang="en-US" sz="2400" dirty="0" smtClean="0"/>
            </a:br>
            <a:r>
              <a:rPr lang="as-IN" sz="2400" dirty="0" smtClean="0">
                <a:solidFill>
                  <a:srgbClr val="656565"/>
                </a:solidFill>
                <a:latin typeface="Lato"/>
              </a:rPr>
              <a:t>খাটি সেমিকন্ডাক্টর এর সাথে ভেজাল হিসাবে পঞ্চযোজী এটম মিশ্রিত করে যে পদার্থ বানানো হয় তাকে </a:t>
            </a:r>
            <a:r>
              <a:rPr lang="en-US" sz="2400" dirty="0" smtClean="0">
                <a:solidFill>
                  <a:srgbClr val="656565"/>
                </a:solidFill>
                <a:latin typeface="Lato"/>
              </a:rPr>
              <a:t>N-type Semi-conductor </a:t>
            </a:r>
            <a:r>
              <a:rPr lang="as-IN" sz="2400" dirty="0" smtClean="0">
                <a:solidFill>
                  <a:srgbClr val="656565"/>
                </a:solidFill>
                <a:latin typeface="Lato"/>
              </a:rPr>
              <a:t>বলে।</a:t>
            </a:r>
            <a:r>
              <a:rPr lang="as-IN" dirty="0" smtClean="0"/>
              <a:t/>
            </a:r>
            <a:br>
              <a:rPr lang="as-IN" dirty="0" smtClean="0"/>
            </a:br>
            <a:endParaRPr lang="en-US" dirty="0"/>
          </a:p>
        </p:txBody>
      </p:sp>
      <p:sp>
        <p:nvSpPr>
          <p:cNvPr id="3" name="Rectangle 2"/>
          <p:cNvSpPr/>
          <p:nvPr/>
        </p:nvSpPr>
        <p:spPr>
          <a:xfrm>
            <a:off x="1601475" y="685800"/>
            <a:ext cx="5941050" cy="461665"/>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r>
              <a:rPr lang="bn-IN" sz="2400" b="1" dirty="0" smtClean="0">
                <a:solidFill>
                  <a:srgbClr val="C00000"/>
                </a:solidFill>
                <a:latin typeface="Lato"/>
              </a:rPr>
              <a:t>প্রশ্নঃ </a:t>
            </a:r>
            <a:r>
              <a:rPr lang="as-IN" sz="2400" b="1" dirty="0" smtClean="0">
                <a:solidFill>
                  <a:srgbClr val="C00000"/>
                </a:solidFill>
                <a:latin typeface="Lato"/>
              </a:rPr>
              <a:t>সেমিকন্ডাক্টর</a:t>
            </a:r>
            <a:r>
              <a:rPr lang="bn-IN" sz="2400" b="1" dirty="0" smtClean="0">
                <a:solidFill>
                  <a:srgbClr val="C00000"/>
                </a:solidFill>
                <a:latin typeface="Lato"/>
              </a:rPr>
              <a:t> এর প্রকারভেদ লেখ। </a:t>
            </a:r>
            <a:endParaRPr lang="en-US" dirty="0"/>
          </a:p>
        </p:txBody>
      </p:sp>
    </p:spTree>
    <p:extLst>
      <p:ext uri="{BB962C8B-B14F-4D97-AF65-F5344CB8AC3E}">
        <p14:creationId xmlns:p14="http://schemas.microsoft.com/office/powerpoint/2010/main" val="2047134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   &#10;    Figure 3 : Diagram showing the electronic bonds in an intrinsic semiconductor (Si) &#10;   &#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243550"/>
            <a:ext cx="4724400" cy="278172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109008"/>
            <a:ext cx="9144000"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as-IN" sz="2400" b="1" u="sng" dirty="0" smtClean="0">
                <a:solidFill>
                  <a:srgbClr val="FF0000"/>
                </a:solidFill>
                <a:latin typeface="arial" panose="020B0604020202020204" pitchFamily="34" charset="0"/>
              </a:rPr>
              <a:t>খাঁটি</a:t>
            </a:r>
            <a:r>
              <a:rPr lang="as-IN" sz="2400" b="1" u="sng" dirty="0">
                <a:solidFill>
                  <a:srgbClr val="FF0000"/>
                </a:solidFill>
                <a:latin typeface="arial" panose="020B0604020202020204" pitchFamily="34" charset="0"/>
              </a:rPr>
              <a:t> </a:t>
            </a:r>
            <a:r>
              <a:rPr lang="as-IN" sz="2400" b="1" u="sng" dirty="0" smtClean="0">
                <a:solidFill>
                  <a:srgbClr val="FF0000"/>
                </a:solidFill>
                <a:latin typeface="arial" panose="020B0604020202020204" pitchFamily="34" charset="0"/>
              </a:rPr>
              <a:t>সেমিকন্ডাক্টর</a:t>
            </a:r>
            <a:r>
              <a:rPr lang="bn-IN" sz="2400" b="1" u="sng" dirty="0" smtClean="0">
                <a:solidFill>
                  <a:srgbClr val="FF0000"/>
                </a:solidFill>
                <a:latin typeface="arial" panose="020B0604020202020204" pitchFamily="34" charset="0"/>
              </a:rPr>
              <a:t>ঃ</a:t>
            </a:r>
            <a:r>
              <a:rPr lang="as-IN" sz="2400" b="1" u="sng" dirty="0" smtClean="0">
                <a:solidFill>
                  <a:srgbClr val="FF0000"/>
                </a:solidFill>
                <a:latin typeface="arial" panose="020B0604020202020204" pitchFamily="34" charset="0"/>
              </a:rPr>
              <a:t> </a:t>
            </a:r>
            <a:r>
              <a:rPr lang="as-IN" sz="2400" dirty="0" smtClean="0">
                <a:solidFill>
                  <a:srgbClr val="202124"/>
                </a:solidFill>
                <a:latin typeface="arial" panose="020B0604020202020204" pitchFamily="34" charset="0"/>
              </a:rPr>
              <a:t>খাঁটি</a:t>
            </a:r>
            <a:r>
              <a:rPr lang="as-IN" sz="2400" dirty="0">
                <a:solidFill>
                  <a:srgbClr val="202124"/>
                </a:solidFill>
                <a:latin typeface="arial" panose="020B0604020202020204" pitchFamily="34" charset="0"/>
              </a:rPr>
              <a:t> সেমিকন্ডাক্টরে কোন ভেজাল মেশানো </a:t>
            </a:r>
            <a:r>
              <a:rPr lang="as-IN" sz="2400" dirty="0" smtClean="0">
                <a:solidFill>
                  <a:srgbClr val="202124"/>
                </a:solidFill>
                <a:latin typeface="arial" panose="020B0604020202020204" pitchFamily="34" charset="0"/>
              </a:rPr>
              <a:t>থাকে </a:t>
            </a:r>
            <a:r>
              <a:rPr lang="as-IN" sz="2400" dirty="0">
                <a:solidFill>
                  <a:srgbClr val="202124"/>
                </a:solidFill>
                <a:latin typeface="arial" panose="020B0604020202020204" pitchFamily="34" charset="0"/>
              </a:rPr>
              <a:t>না। সিলিকন, জার্মেনিয়াম ইত্যাদি খাঁটি সেমিকন্ডাক্টর। শূন্য ডিগ্রি </a:t>
            </a:r>
            <a:r>
              <a:rPr lang="as-IN" sz="2400" dirty="0" smtClean="0">
                <a:solidFill>
                  <a:srgbClr val="202124"/>
                </a:solidFill>
                <a:latin typeface="arial" panose="020B0604020202020204" pitchFamily="34" charset="0"/>
              </a:rPr>
              <a:t>সেলসিয়াস </a:t>
            </a:r>
            <a:r>
              <a:rPr lang="as-IN" sz="2400" dirty="0">
                <a:solidFill>
                  <a:srgbClr val="202124"/>
                </a:solidFill>
                <a:latin typeface="arial" panose="020B0604020202020204" pitchFamily="34" charset="0"/>
              </a:rPr>
              <a:t>তাপমাত্রায় খাঁটি সেমিকন্ডাক্টর অপরিবাহীর মত আচরণ করে। তাপমাত্রা বৃদ্ধি পেলে ভ্যালেন্স ব্যান্ডের ইলেকট্রন কন্ডাকশন ব্যান্ডে যায় এবং আংশিক পরিবাহীর মত আচরণ করে।</a:t>
            </a:r>
            <a:endParaRPr lang="en-US" sz="2400" dirty="0"/>
          </a:p>
        </p:txBody>
      </p:sp>
      <p:sp>
        <p:nvSpPr>
          <p:cNvPr id="3" name="Rectangle 2"/>
          <p:cNvSpPr/>
          <p:nvPr/>
        </p:nvSpPr>
        <p:spPr>
          <a:xfrm>
            <a:off x="864838" y="328683"/>
            <a:ext cx="7375737"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bn-IN" sz="3200" b="1" dirty="0" smtClean="0">
                <a:solidFill>
                  <a:srgbClr val="FF0000"/>
                </a:solidFill>
              </a:rPr>
              <a:t>প্রশ্নঃ </a:t>
            </a:r>
            <a:r>
              <a:rPr lang="en-US" sz="3200" b="1" dirty="0" err="1" smtClean="0">
                <a:solidFill>
                  <a:srgbClr val="FF0000"/>
                </a:solidFill>
              </a:rPr>
              <a:t>খাটি</a:t>
            </a:r>
            <a:r>
              <a:rPr lang="as-IN" sz="3200" b="1" dirty="0" smtClean="0">
                <a:solidFill>
                  <a:srgbClr val="FF0000"/>
                </a:solidFill>
              </a:rPr>
              <a:t> </a:t>
            </a:r>
            <a:r>
              <a:rPr lang="as-IN" sz="3200" b="1" dirty="0">
                <a:solidFill>
                  <a:srgbClr val="FF0000"/>
                </a:solidFill>
              </a:rPr>
              <a:t>সেমিকন্ডাক্টর কাকে </a:t>
            </a:r>
            <a:r>
              <a:rPr lang="as-IN" sz="3200" b="1" dirty="0" smtClean="0">
                <a:solidFill>
                  <a:srgbClr val="FF0000"/>
                </a:solidFill>
              </a:rPr>
              <a:t>বলে</a:t>
            </a:r>
            <a:r>
              <a:rPr lang="en-US" sz="3200" b="1" dirty="0" smtClean="0">
                <a:solidFill>
                  <a:srgbClr val="FF0000"/>
                </a:solidFill>
              </a:rPr>
              <a:t> ? </a:t>
            </a:r>
            <a:endParaRPr lang="en-US" sz="3200" b="1" dirty="0">
              <a:solidFill>
                <a:srgbClr val="FF0000"/>
              </a:solidFill>
            </a:endParaRPr>
          </a:p>
        </p:txBody>
      </p:sp>
      <p:sp>
        <p:nvSpPr>
          <p:cNvPr id="4" name="Rectangle 3"/>
          <p:cNvSpPr/>
          <p:nvPr/>
        </p:nvSpPr>
        <p:spPr>
          <a:xfrm>
            <a:off x="3276600" y="6220822"/>
            <a:ext cx="3207929" cy="369332"/>
          </a:xfrm>
          <a:prstGeom prst="rect">
            <a:avLst/>
          </a:prstGeom>
        </p:spPr>
        <p:txBody>
          <a:bodyPr wrap="none">
            <a:spAutoFit/>
          </a:bodyPr>
          <a:lstStyle/>
          <a:p>
            <a:r>
              <a:rPr lang="bn-IN" b="1" dirty="0" smtClean="0">
                <a:solidFill>
                  <a:srgbClr val="202124"/>
                </a:solidFill>
                <a:latin typeface="arial" panose="020B0604020202020204" pitchFamily="34" charset="0"/>
              </a:rPr>
              <a:t>সিলিকন </a:t>
            </a:r>
            <a:r>
              <a:rPr lang="as-IN" b="1" dirty="0" smtClean="0">
                <a:solidFill>
                  <a:srgbClr val="202124"/>
                </a:solidFill>
                <a:latin typeface="arial" panose="020B0604020202020204" pitchFamily="34" charset="0"/>
              </a:rPr>
              <a:t>খাঁটি</a:t>
            </a:r>
            <a:r>
              <a:rPr lang="as-IN" dirty="0">
                <a:solidFill>
                  <a:srgbClr val="202124"/>
                </a:solidFill>
                <a:latin typeface="arial" panose="020B0604020202020204" pitchFamily="34" charset="0"/>
              </a:rPr>
              <a:t> </a:t>
            </a:r>
            <a:r>
              <a:rPr lang="as-IN" b="1" dirty="0" smtClean="0">
                <a:solidFill>
                  <a:srgbClr val="202124"/>
                </a:solidFill>
                <a:latin typeface="arial" panose="020B0604020202020204" pitchFamily="34" charset="0"/>
              </a:rPr>
              <a:t>সেমিকন্ডাক্টর </a:t>
            </a:r>
            <a:endParaRPr lang="en-US" b="1" dirty="0"/>
          </a:p>
        </p:txBody>
      </p:sp>
    </p:spTree>
    <p:extLst>
      <p:ext uri="{BB962C8B-B14F-4D97-AF65-F5344CB8AC3E}">
        <p14:creationId xmlns:p14="http://schemas.microsoft.com/office/powerpoint/2010/main" val="3981152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xtrinsic Semiconductors"/>
          <p:cNvPicPr>
            <a:picLocks noChangeAspect="1" noChangeArrowheads="1"/>
          </p:cNvPicPr>
          <p:nvPr/>
        </p:nvPicPr>
        <p:blipFill rotWithShape="1">
          <a:blip r:embed="rId2">
            <a:extLst>
              <a:ext uri="{28A0092B-C50C-407E-A947-70E740481C1C}">
                <a14:useLocalDpi xmlns:a14="http://schemas.microsoft.com/office/drawing/2010/main" val="0"/>
              </a:ext>
            </a:extLst>
          </a:blip>
          <a:srcRect t="11647"/>
          <a:stretch/>
        </p:blipFill>
        <p:spPr bwMode="auto">
          <a:xfrm>
            <a:off x="1752600" y="2654698"/>
            <a:ext cx="5252785" cy="329199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1295400"/>
            <a:ext cx="9144000" cy="132343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as-IN" sz="2000" b="1" u="sng" dirty="0">
                <a:solidFill>
                  <a:srgbClr val="FF0000"/>
                </a:solidFill>
                <a:latin typeface="Lato"/>
              </a:rPr>
              <a:t>ভেজাল </a:t>
            </a:r>
            <a:r>
              <a:rPr lang="as-IN" sz="2000" b="1" u="sng" dirty="0" smtClean="0">
                <a:solidFill>
                  <a:srgbClr val="FF0000"/>
                </a:solidFill>
                <a:latin typeface="Lato"/>
              </a:rPr>
              <a:t>সেমিকন্ডাক্টর</a:t>
            </a:r>
            <a:r>
              <a:rPr lang="bn-IN" sz="2000" b="1" u="sng" dirty="0" smtClean="0">
                <a:solidFill>
                  <a:srgbClr val="FF0000"/>
                </a:solidFill>
                <a:latin typeface="Lato"/>
              </a:rPr>
              <a:t>ঃ </a:t>
            </a:r>
            <a:r>
              <a:rPr lang="as-IN" sz="2000" dirty="0" smtClean="0">
                <a:solidFill>
                  <a:srgbClr val="202124"/>
                </a:solidFill>
                <a:latin typeface="arial" panose="020B0604020202020204" pitchFamily="34" charset="0"/>
              </a:rPr>
              <a:t>খাঁটি </a:t>
            </a:r>
            <a:r>
              <a:rPr lang="as-IN" sz="2000" dirty="0">
                <a:solidFill>
                  <a:srgbClr val="202124"/>
                </a:solidFill>
                <a:latin typeface="arial" panose="020B0604020202020204" pitchFamily="34" charset="0"/>
              </a:rPr>
              <a:t>সেমিকন্ডাক্টরে উপযুক্ত পরিমাণ অন্য কোন পদার্থ ভেজাল হিসেবে মিশ্রিত করে ভেজাল সেমিকন্ডাক্টর তৈরি করা হয়। ত্রিযোজী এবং পঞ্চযোজী মৌল গেলিয়াম, ইন্ডিয়াম, অ্যালুমিনিয়াম, বোরোন, আর্সেনিক, অ্যান্টমনি, ফসফরাস ইত্যাদি মৌল ভেজাল হিসেবে মিশ্রিত করা হয়।</a:t>
            </a:r>
            <a:endParaRPr lang="en-US" sz="2000" dirty="0"/>
          </a:p>
        </p:txBody>
      </p:sp>
      <p:sp>
        <p:nvSpPr>
          <p:cNvPr id="2" name="Rectangle 1"/>
          <p:cNvSpPr/>
          <p:nvPr/>
        </p:nvSpPr>
        <p:spPr>
          <a:xfrm>
            <a:off x="1402701" y="613911"/>
            <a:ext cx="6338595" cy="52322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bn-IN" sz="2800" dirty="0" smtClean="0">
                <a:solidFill>
                  <a:srgbClr val="C00000"/>
                </a:solidFill>
              </a:rPr>
              <a:t>প্রশ্নঃ </a:t>
            </a:r>
            <a:r>
              <a:rPr lang="as-IN" sz="2800" dirty="0" smtClean="0">
                <a:solidFill>
                  <a:srgbClr val="C00000"/>
                </a:solidFill>
              </a:rPr>
              <a:t>ভেজাল </a:t>
            </a:r>
            <a:r>
              <a:rPr lang="as-IN" sz="2800" dirty="0">
                <a:solidFill>
                  <a:srgbClr val="C00000"/>
                </a:solidFill>
              </a:rPr>
              <a:t>সেমিকন্ডাক্টর কাকে </a:t>
            </a:r>
            <a:r>
              <a:rPr lang="as-IN" sz="2800" dirty="0" smtClean="0">
                <a:solidFill>
                  <a:srgbClr val="C00000"/>
                </a:solidFill>
              </a:rPr>
              <a:t>বলে</a:t>
            </a:r>
            <a:r>
              <a:rPr lang="bn-IN" sz="2800" dirty="0" smtClean="0">
                <a:solidFill>
                  <a:srgbClr val="C00000"/>
                </a:solidFill>
              </a:rPr>
              <a:t> ? </a:t>
            </a:r>
            <a:endParaRPr lang="en-US" sz="2800" dirty="0">
              <a:solidFill>
                <a:srgbClr val="C00000"/>
              </a:solidFill>
            </a:endParaRPr>
          </a:p>
        </p:txBody>
      </p:sp>
      <p:sp>
        <p:nvSpPr>
          <p:cNvPr id="4" name="Rectangle 3"/>
          <p:cNvSpPr/>
          <p:nvPr/>
        </p:nvSpPr>
        <p:spPr>
          <a:xfrm>
            <a:off x="3275009" y="6096000"/>
            <a:ext cx="2593980" cy="369332"/>
          </a:xfrm>
          <a:prstGeom prst="rect">
            <a:avLst/>
          </a:prstGeom>
        </p:spPr>
        <p:txBody>
          <a:bodyPr wrap="none">
            <a:spAutoFit/>
          </a:bodyPr>
          <a:lstStyle/>
          <a:p>
            <a:r>
              <a:rPr lang="as-IN" b="1" dirty="0"/>
              <a:t>ভেজাল সেমিকন্ডাক্টর </a:t>
            </a:r>
            <a:endParaRPr lang="en-US" b="1" dirty="0"/>
          </a:p>
        </p:txBody>
      </p:sp>
    </p:spTree>
    <p:extLst>
      <p:ext uri="{BB962C8B-B14F-4D97-AF65-F5344CB8AC3E}">
        <p14:creationId xmlns:p14="http://schemas.microsoft.com/office/powerpoint/2010/main" val="3037610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250926" y="1170912"/>
            <a:ext cx="1447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rtlCol="0" anchor="ctr"/>
          <a:lstStyle/>
          <a:p>
            <a:pPr algn="ctr"/>
            <a:r>
              <a:rPr lang="bn-BD" sz="2400" dirty="0" smtClean="0">
                <a:solidFill>
                  <a:schemeClr val="tx1"/>
                </a:solidFill>
                <a:latin typeface="NikoshBAN" pitchFamily="2" charset="0"/>
                <a:cs typeface="NikoshBAN" pitchFamily="2" charset="0"/>
              </a:rPr>
              <a:t>গ্রাহক পরমানু</a:t>
            </a:r>
            <a:endParaRPr lang="en-US" sz="2400" dirty="0">
              <a:solidFill>
                <a:schemeClr val="tx1"/>
              </a:solidFill>
              <a:latin typeface="NikoshBAN" pitchFamily="2" charset="0"/>
              <a:cs typeface="NikoshBAN" pitchFamily="2" charset="0"/>
            </a:endParaRPr>
          </a:p>
        </p:txBody>
      </p:sp>
      <p:grpSp>
        <p:nvGrpSpPr>
          <p:cNvPr id="12" name="Group 11"/>
          <p:cNvGrpSpPr/>
          <p:nvPr/>
        </p:nvGrpSpPr>
        <p:grpSpPr>
          <a:xfrm>
            <a:off x="2777490" y="1010072"/>
            <a:ext cx="3581400" cy="3315527"/>
            <a:chOff x="1905000" y="838200"/>
            <a:chExt cx="4572000" cy="4572000"/>
          </a:xfrm>
        </p:grpSpPr>
        <p:grpSp>
          <p:nvGrpSpPr>
            <p:cNvPr id="20" name="Group 19"/>
            <p:cNvGrpSpPr/>
            <p:nvPr/>
          </p:nvGrpSpPr>
          <p:grpSpPr>
            <a:xfrm>
              <a:off x="1905000" y="838200"/>
              <a:ext cx="4572000" cy="4572000"/>
              <a:chOff x="1905000" y="838200"/>
              <a:chExt cx="4572000" cy="4572000"/>
            </a:xfrm>
          </p:grpSpPr>
          <p:grpSp>
            <p:nvGrpSpPr>
              <p:cNvPr id="6" name="Group 5"/>
              <p:cNvGrpSpPr/>
              <p:nvPr/>
            </p:nvGrpSpPr>
            <p:grpSpPr>
              <a:xfrm>
                <a:off x="1905000" y="838200"/>
                <a:ext cx="4572000" cy="4572000"/>
                <a:chOff x="457200" y="304800"/>
                <a:chExt cx="2895600" cy="2660822"/>
              </a:xfrm>
            </p:grpSpPr>
            <p:pic>
              <p:nvPicPr>
                <p:cNvPr id="2" name="Picture 1" descr="pnsem.gif"/>
                <p:cNvPicPr>
                  <a:picLocks noChangeAspect="1"/>
                </p:cNvPicPr>
                <p:nvPr/>
              </p:nvPicPr>
              <p:blipFill>
                <a:blip r:embed="rId2"/>
                <a:srcRect l="53425"/>
                <a:stretch>
                  <a:fillRect/>
                </a:stretch>
              </p:blipFill>
              <p:spPr>
                <a:xfrm>
                  <a:off x="457200" y="304800"/>
                  <a:ext cx="2895600" cy="2660822"/>
                </a:xfrm>
                <a:prstGeom prst="rect">
                  <a:avLst/>
                </a:prstGeom>
              </p:spPr>
            </p:pic>
            <p:sp>
              <p:nvSpPr>
                <p:cNvPr id="4" name="Rectangle 3"/>
                <p:cNvSpPr/>
                <p:nvPr/>
              </p:nvSpPr>
              <p:spPr>
                <a:xfrm>
                  <a:off x="2514600" y="381000"/>
                  <a:ext cx="762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1" name="Straight Arrow Connector 10"/>
              <p:cNvCxnSpPr/>
              <p:nvPr/>
            </p:nvCxnSpPr>
            <p:spPr>
              <a:xfrm rot="10800000" flipV="1">
                <a:off x="4648200" y="2022144"/>
                <a:ext cx="533400" cy="381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cxnSp>
          <p:nvCxnSpPr>
            <p:cNvPr id="16" name="Straight Arrow Connector 15"/>
            <p:cNvCxnSpPr/>
            <p:nvPr/>
          </p:nvCxnSpPr>
          <p:spPr>
            <a:xfrm>
              <a:off x="2971800" y="1864567"/>
              <a:ext cx="609600" cy="650033"/>
            </a:xfrm>
            <a:prstGeom prst="straightConnector1">
              <a:avLst/>
            </a:prstGeom>
            <a:ln>
              <a:solidFill>
                <a:schemeClr val="tx1"/>
              </a:solidFill>
              <a:tailEnd type="arrow"/>
            </a:ln>
          </p:spPr>
          <p:style>
            <a:lnRef idx="3">
              <a:schemeClr val="accent6"/>
            </a:lnRef>
            <a:fillRef idx="0">
              <a:schemeClr val="accent6"/>
            </a:fillRef>
            <a:effectRef idx="2">
              <a:schemeClr val="accent6"/>
            </a:effectRef>
            <a:fontRef idx="minor">
              <a:schemeClr val="tx1"/>
            </a:fontRef>
          </p:style>
        </p:cxnSp>
      </p:grpSp>
      <p:sp>
        <p:nvSpPr>
          <p:cNvPr id="17" name="Rectangle 16"/>
          <p:cNvSpPr/>
          <p:nvPr/>
        </p:nvSpPr>
        <p:spPr>
          <a:xfrm>
            <a:off x="1567815" y="244928"/>
            <a:ext cx="6000750" cy="609600"/>
          </a:xfrm>
          <a:prstGeom prst="rect">
            <a:avLst/>
          </a:prstGeom>
          <a:ln/>
        </p:spPr>
        <p:style>
          <a:lnRef idx="3">
            <a:schemeClr val="lt1"/>
          </a:lnRef>
          <a:fillRef idx="1">
            <a:schemeClr val="accent5"/>
          </a:fillRef>
          <a:effectRef idx="1">
            <a:schemeClr val="accent5"/>
          </a:effectRef>
          <a:fontRef idx="minor">
            <a:schemeClr val="lt1"/>
          </a:fontRef>
        </p:style>
        <p:txBody>
          <a:bodyPr lIns="79242" tIns="39621" rIns="79242" bIns="39621" rtlCol="0" anchor="ctr"/>
          <a:lstStyle/>
          <a:p>
            <a:pPr algn="ctr"/>
            <a:r>
              <a:rPr lang="bn-IN" sz="2400" dirty="0" smtClean="0">
                <a:solidFill>
                  <a:srgbClr val="FF0000"/>
                </a:solidFill>
                <a:latin typeface="Times New Roman" pitchFamily="18" charset="0"/>
                <a:cs typeface="Times New Roman" pitchFamily="18" charset="0"/>
              </a:rPr>
              <a:t>প্রশ্নঃ</a:t>
            </a:r>
            <a:r>
              <a:rPr lang="bn-IN" sz="3200" dirty="0" smtClean="0">
                <a:solidFill>
                  <a:srgbClr val="FF0000"/>
                </a:solidFill>
                <a:latin typeface="Times New Roman" pitchFamily="18" charset="0"/>
                <a:cs typeface="Times New Roman" pitchFamily="18" charset="0"/>
              </a:rPr>
              <a:t> </a:t>
            </a:r>
            <a:r>
              <a:rPr lang="en-US" sz="3200" dirty="0" smtClean="0">
                <a:solidFill>
                  <a:srgbClr val="FF0000"/>
                </a:solidFill>
                <a:latin typeface="Times New Roman" pitchFamily="18" charset="0"/>
                <a:cs typeface="Times New Roman" pitchFamily="18" charset="0"/>
              </a:rPr>
              <a:t>p-</a:t>
            </a:r>
            <a:r>
              <a:rPr lang="bn-BD" sz="3200" dirty="0" smtClean="0">
                <a:solidFill>
                  <a:srgbClr val="FF0000"/>
                </a:solidFill>
                <a:latin typeface="NikoshBAN" pitchFamily="2" charset="0"/>
                <a:cs typeface="NikoshBAN" pitchFamily="2" charset="0"/>
              </a:rPr>
              <a:t>টাইপ অর্ধপরিবাহী</a:t>
            </a:r>
            <a:r>
              <a:rPr lang="en-US" sz="3200" dirty="0" smtClean="0">
                <a:solidFill>
                  <a:srgbClr val="FF0000"/>
                </a:solidFill>
                <a:latin typeface="NikoshBAN" pitchFamily="2" charset="0"/>
                <a:cs typeface="NikoshBAN" pitchFamily="2" charset="0"/>
              </a:rPr>
              <a:t>র </a:t>
            </a:r>
            <a:r>
              <a:rPr lang="bn-IN" sz="3200" dirty="0" smtClean="0">
                <a:solidFill>
                  <a:srgbClr val="FF0000"/>
                </a:solidFill>
                <a:latin typeface="NikoshBAN" pitchFamily="2" charset="0"/>
                <a:cs typeface="NikoshBAN" pitchFamily="2" charset="0"/>
              </a:rPr>
              <a:t>বলতে কী বুঝ ? </a:t>
            </a:r>
            <a:endParaRPr lang="en-US" sz="3200" dirty="0">
              <a:solidFill>
                <a:srgbClr val="FF0000"/>
              </a:solidFill>
              <a:latin typeface="Times New Roman" pitchFamily="18" charset="0"/>
              <a:cs typeface="Times New Roman" pitchFamily="18" charset="0"/>
            </a:endParaRPr>
          </a:p>
        </p:txBody>
      </p:sp>
      <p:sp>
        <p:nvSpPr>
          <p:cNvPr id="18" name="Rectangle 17"/>
          <p:cNvSpPr/>
          <p:nvPr/>
        </p:nvSpPr>
        <p:spPr>
          <a:xfrm>
            <a:off x="0" y="5505824"/>
            <a:ext cx="9144000" cy="914400"/>
          </a:xfrm>
          <a:prstGeom prst="rect">
            <a:avLst/>
          </a:prstGeom>
          <a:ln/>
        </p:spPr>
        <p:style>
          <a:lnRef idx="1">
            <a:schemeClr val="accent1"/>
          </a:lnRef>
          <a:fillRef idx="2">
            <a:schemeClr val="accent1"/>
          </a:fillRef>
          <a:effectRef idx="1">
            <a:schemeClr val="accent1"/>
          </a:effectRef>
          <a:fontRef idx="minor">
            <a:schemeClr val="dk1"/>
          </a:fontRef>
        </p:style>
        <p:txBody>
          <a:bodyPr lIns="79242" tIns="39621" rIns="79242" bIns="39621" rtlCol="0" anchor="ctr"/>
          <a:lstStyle/>
          <a:p>
            <a:r>
              <a:rPr lang="bn-BD" sz="2400" dirty="0" smtClean="0">
                <a:solidFill>
                  <a:schemeClr val="tx1"/>
                </a:solidFill>
                <a:latin typeface="NikoshBAN" pitchFamily="2" charset="0"/>
                <a:cs typeface="NikoshBAN" pitchFamily="2" charset="0"/>
              </a:rPr>
              <a:t>বোরণ</a:t>
            </a:r>
            <a:r>
              <a:rPr lang="bn-IN"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a:t>
            </a:r>
            <a:r>
              <a:rPr lang="en-US" sz="2400" dirty="0" smtClean="0">
                <a:solidFill>
                  <a:schemeClr val="tx1"/>
                </a:solidFill>
                <a:latin typeface="Times New Roman" pitchFamily="18" charset="0"/>
                <a:cs typeface="Times New Roman" pitchFamily="18" charset="0"/>
              </a:rPr>
              <a:t>B</a:t>
            </a:r>
            <a:r>
              <a:rPr lang="bn-BD" sz="2400" dirty="0" smtClean="0">
                <a:solidFill>
                  <a:schemeClr val="tx1"/>
                </a:solidFill>
                <a:latin typeface="NikoshBAN" pitchFamily="2" charset="0"/>
                <a:cs typeface="NikoshBAN" pitchFamily="2" charset="0"/>
              </a:rPr>
              <a:t>) এর ৩টি যোজন ইলেকট্রন থাকায় তাকে ভেজাল হিসাবে ব্যবহার করে সিলিকন</a:t>
            </a:r>
            <a:r>
              <a:rPr lang="en-US"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a:t>
            </a:r>
            <a:r>
              <a:rPr lang="en-US" sz="2400" dirty="0" smtClean="0">
                <a:solidFill>
                  <a:schemeClr val="tx1"/>
                </a:solidFill>
                <a:latin typeface="Times New Roman" pitchFamily="18" charset="0"/>
                <a:cs typeface="Times New Roman" pitchFamily="18" charset="0"/>
              </a:rPr>
              <a:t>Si)</a:t>
            </a:r>
            <a:r>
              <a:rPr lang="bn-BD" sz="2400" dirty="0" smtClean="0">
                <a:solidFill>
                  <a:schemeClr val="tx1"/>
                </a:solidFill>
                <a:latin typeface="NikoshBAN" pitchFamily="2" charset="0"/>
                <a:cs typeface="NikoshBAN" pitchFamily="2" charset="0"/>
              </a:rPr>
              <a:t> </a:t>
            </a:r>
            <a:r>
              <a:rPr lang="en-US" sz="2400" dirty="0" smtClean="0">
                <a:solidFill>
                  <a:schemeClr val="tx1"/>
                </a:solidFill>
                <a:latin typeface="Times New Roman" pitchFamily="18" charset="0"/>
                <a:cs typeface="NikoshBAN" pitchFamily="2" charset="0"/>
              </a:rPr>
              <a:t>p-</a:t>
            </a:r>
            <a:r>
              <a:rPr lang="bn-BD" sz="2400" dirty="0" smtClean="0">
                <a:solidFill>
                  <a:schemeClr val="tx1"/>
                </a:solidFill>
                <a:latin typeface="NikoshBAN" pitchFamily="2" charset="0"/>
                <a:cs typeface="NikoshBAN" pitchFamily="2" charset="0"/>
              </a:rPr>
              <a:t>টাইপ অর্ধপরিবাহীতে পরিনত হয়েছে।</a:t>
            </a:r>
            <a:endParaRPr lang="en-US" sz="2400" dirty="0">
              <a:solidFill>
                <a:schemeClr val="tx1"/>
              </a:solidFill>
              <a:latin typeface="NikoshBAN" pitchFamily="2" charset="0"/>
              <a:cs typeface="NikoshBAN" pitchFamily="2" charset="0"/>
            </a:endParaRPr>
          </a:p>
        </p:txBody>
      </p:sp>
      <p:sp>
        <p:nvSpPr>
          <p:cNvPr id="21" name="Rectangle 20"/>
          <p:cNvSpPr/>
          <p:nvPr/>
        </p:nvSpPr>
        <p:spPr>
          <a:xfrm>
            <a:off x="5193478" y="1492245"/>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rtlCol="0" anchor="ctr"/>
          <a:lstStyle/>
          <a:p>
            <a:pPr algn="ctr"/>
            <a:r>
              <a:rPr lang="bn-BD" sz="2800" dirty="0" smtClean="0">
                <a:solidFill>
                  <a:schemeClr val="tx1"/>
                </a:solidFill>
                <a:latin typeface="NikoshBAN" pitchFamily="2" charset="0"/>
                <a:cs typeface="NikoshBAN" pitchFamily="2" charset="0"/>
              </a:rPr>
              <a:t>ফাঁকা</a:t>
            </a:r>
            <a:endParaRPr lang="en-US" sz="2800" dirty="0">
              <a:solidFill>
                <a:schemeClr val="tx1"/>
              </a:solidFill>
              <a:latin typeface="NikoshBAN" pitchFamily="2" charset="0"/>
              <a:cs typeface="NikoshBAN" pitchFamily="2" charset="0"/>
            </a:endParaRPr>
          </a:p>
        </p:txBody>
      </p:sp>
      <p:sp>
        <p:nvSpPr>
          <p:cNvPr id="3" name="Rectangle 2"/>
          <p:cNvSpPr/>
          <p:nvPr/>
        </p:nvSpPr>
        <p:spPr>
          <a:xfrm>
            <a:off x="0" y="4286491"/>
            <a:ext cx="91440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as-IN" dirty="0">
                <a:solidFill>
                  <a:srgbClr val="202124"/>
                </a:solidFill>
                <a:latin typeface="arial" panose="020B0604020202020204" pitchFamily="34" charset="0"/>
              </a:rPr>
              <a:t>কোন বিশুদ্ধ অর্ধপরিবাহীতে ত্রিযোজী মৌল অপদ্রব্য হিসেবে অতিসামান্য পরিমানে মেশানো হলে যে বহির্জাত </a:t>
            </a:r>
            <a:r>
              <a:rPr lang="as-IN" b="1" dirty="0">
                <a:solidFill>
                  <a:srgbClr val="202124"/>
                </a:solidFill>
                <a:latin typeface="arial" panose="020B0604020202020204" pitchFamily="34" charset="0"/>
              </a:rPr>
              <a:t>অর্ধপরিবাহী</a:t>
            </a:r>
            <a:r>
              <a:rPr lang="as-IN" dirty="0">
                <a:solidFill>
                  <a:srgbClr val="202124"/>
                </a:solidFill>
                <a:latin typeface="arial" panose="020B0604020202020204" pitchFamily="34" charset="0"/>
              </a:rPr>
              <a:t> উৎপন্ন হয় তাকে </a:t>
            </a:r>
            <a:r>
              <a:rPr lang="en-US" b="1" dirty="0">
                <a:solidFill>
                  <a:srgbClr val="202124"/>
                </a:solidFill>
                <a:latin typeface="arial" panose="020B0604020202020204" pitchFamily="34" charset="0"/>
              </a:rPr>
              <a:t>p</a:t>
            </a:r>
            <a:r>
              <a:rPr lang="en-US" dirty="0">
                <a:solidFill>
                  <a:srgbClr val="202124"/>
                </a:solidFill>
                <a:latin typeface="arial" panose="020B0604020202020204" pitchFamily="34" charset="0"/>
              </a:rPr>
              <a:t>-</a:t>
            </a:r>
            <a:r>
              <a:rPr lang="as-IN" b="1" dirty="0">
                <a:solidFill>
                  <a:srgbClr val="202124"/>
                </a:solidFill>
                <a:latin typeface="arial" panose="020B0604020202020204" pitchFamily="34" charset="0"/>
              </a:rPr>
              <a:t>টাইপ অর্ধপরিবাহী</a:t>
            </a:r>
            <a:r>
              <a:rPr lang="as-IN" dirty="0">
                <a:solidFill>
                  <a:srgbClr val="202124"/>
                </a:solidFill>
                <a:latin typeface="arial" panose="020B0604020202020204" pitchFamily="34" charset="0"/>
              </a:rPr>
              <a:t> বলা হয়। এতে চতুর্যোজী </a:t>
            </a:r>
            <a:r>
              <a:rPr lang="as-IN" b="1" dirty="0">
                <a:solidFill>
                  <a:srgbClr val="202124"/>
                </a:solidFill>
                <a:latin typeface="arial" panose="020B0604020202020204" pitchFamily="34" charset="0"/>
              </a:rPr>
              <a:t>অর্ধপরিবাহীর</a:t>
            </a:r>
            <a:r>
              <a:rPr lang="as-IN" dirty="0">
                <a:solidFill>
                  <a:srgbClr val="202124"/>
                </a:solidFill>
                <a:latin typeface="arial" panose="020B0604020202020204" pitchFamily="34" charset="0"/>
              </a:rPr>
              <a:t> সাথে ত্রিযোজী অপদ্রব্য (যেমনঃ </a:t>
            </a:r>
            <a:r>
              <a:rPr lang="as-IN" dirty="0" smtClean="0">
                <a:solidFill>
                  <a:srgbClr val="202124"/>
                </a:solidFill>
                <a:latin typeface="arial" panose="020B0604020202020204" pitchFamily="34" charset="0"/>
              </a:rPr>
              <a:t>সিলিকন</a:t>
            </a:r>
            <a:r>
              <a:rPr lang="bn-IN" dirty="0" smtClean="0">
                <a:solidFill>
                  <a:srgbClr val="202124"/>
                </a:solidFill>
                <a:latin typeface="arial" panose="020B0604020202020204" pitchFamily="34" charset="0"/>
              </a:rPr>
              <a:t> </a:t>
            </a:r>
            <a:r>
              <a:rPr lang="en-US" dirty="0" err="1" smtClean="0">
                <a:solidFill>
                  <a:srgbClr val="202124"/>
                </a:solidFill>
                <a:latin typeface="arial" panose="020B0604020202020204" pitchFamily="34" charset="0"/>
              </a:rPr>
              <a:t>এর</a:t>
            </a:r>
            <a:r>
              <a:rPr lang="en-US" dirty="0" smtClean="0">
                <a:solidFill>
                  <a:srgbClr val="202124"/>
                </a:solidFill>
                <a:latin typeface="arial" panose="020B0604020202020204" pitchFamily="34" charset="0"/>
              </a:rPr>
              <a:t> </a:t>
            </a:r>
            <a:r>
              <a:rPr lang="en-US" dirty="0" err="1" smtClean="0">
                <a:solidFill>
                  <a:srgbClr val="202124"/>
                </a:solidFill>
                <a:latin typeface="arial" panose="020B0604020202020204" pitchFamily="34" charset="0"/>
              </a:rPr>
              <a:t>সাথে</a:t>
            </a:r>
            <a:r>
              <a:rPr lang="en-US" dirty="0" smtClean="0">
                <a:solidFill>
                  <a:srgbClr val="202124"/>
                </a:solidFill>
                <a:latin typeface="arial" panose="020B0604020202020204" pitchFamily="34" charset="0"/>
              </a:rPr>
              <a:t> </a:t>
            </a:r>
            <a:r>
              <a:rPr lang="en-US" dirty="0" err="1" smtClean="0">
                <a:solidFill>
                  <a:srgbClr val="202124"/>
                </a:solidFill>
                <a:latin typeface="arial" panose="020B0604020202020204" pitchFamily="34" charset="0"/>
              </a:rPr>
              <a:t>বোরণ</a:t>
            </a:r>
            <a:r>
              <a:rPr lang="en-US" dirty="0" smtClean="0">
                <a:solidFill>
                  <a:srgbClr val="202124"/>
                </a:solidFill>
                <a:latin typeface="arial" panose="020B0604020202020204" pitchFamily="34" charset="0"/>
              </a:rPr>
              <a:t> </a:t>
            </a:r>
            <a:r>
              <a:rPr lang="as-IN" dirty="0" smtClean="0">
                <a:solidFill>
                  <a:srgbClr val="202124"/>
                </a:solidFill>
                <a:latin typeface="arial" panose="020B0604020202020204" pitchFamily="34" charset="0"/>
              </a:rPr>
              <a:t>) </a:t>
            </a:r>
            <a:r>
              <a:rPr lang="as-IN" dirty="0">
                <a:solidFill>
                  <a:srgbClr val="202124"/>
                </a:solidFill>
                <a:latin typeface="arial" panose="020B0604020202020204" pitchFamily="34" charset="0"/>
              </a:rPr>
              <a:t>অতিসামান্য পরিমানে মিশিয়ে </a:t>
            </a:r>
            <a:r>
              <a:rPr lang="en-US" b="1" dirty="0">
                <a:solidFill>
                  <a:srgbClr val="202124"/>
                </a:solidFill>
                <a:latin typeface="arial" panose="020B0604020202020204" pitchFamily="34" charset="0"/>
              </a:rPr>
              <a:t>p</a:t>
            </a:r>
            <a:r>
              <a:rPr lang="en-US" dirty="0">
                <a:solidFill>
                  <a:srgbClr val="202124"/>
                </a:solidFill>
                <a:latin typeface="arial" panose="020B0604020202020204" pitchFamily="34" charset="0"/>
              </a:rPr>
              <a:t>-</a:t>
            </a:r>
            <a:r>
              <a:rPr lang="as-IN" b="1" dirty="0">
                <a:solidFill>
                  <a:srgbClr val="202124"/>
                </a:solidFill>
                <a:latin typeface="arial" panose="020B0604020202020204" pitchFamily="34" charset="0"/>
              </a:rPr>
              <a:t>টাইপ অর্ধপরিবাহী</a:t>
            </a:r>
            <a:r>
              <a:rPr lang="as-IN" dirty="0">
                <a:solidFill>
                  <a:srgbClr val="202124"/>
                </a:solidFill>
                <a:latin typeface="arial" panose="020B0604020202020204" pitchFamily="34" charset="0"/>
              </a:rPr>
              <a:t> প্রস্তুত করা হয়।</a:t>
            </a:r>
            <a:endParaRPr lang="en-US" dirty="0"/>
          </a:p>
        </p:txBody>
      </p:sp>
      <p:sp>
        <p:nvSpPr>
          <p:cNvPr id="5" name="Rectangle 4"/>
          <p:cNvSpPr/>
          <p:nvPr/>
        </p:nvSpPr>
        <p:spPr>
          <a:xfrm>
            <a:off x="0" y="3689707"/>
            <a:ext cx="3159955"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3200" dirty="0">
                <a:solidFill>
                  <a:srgbClr val="FF0000"/>
                </a:solidFill>
                <a:latin typeface="Times New Roman" pitchFamily="18" charset="0"/>
                <a:cs typeface="Times New Roman" pitchFamily="18" charset="0"/>
              </a:rPr>
              <a:t>p-</a:t>
            </a:r>
            <a:r>
              <a:rPr lang="bn-BD" sz="3200" dirty="0">
                <a:solidFill>
                  <a:srgbClr val="FF0000"/>
                </a:solidFill>
                <a:latin typeface="NikoshBAN" pitchFamily="2" charset="0"/>
                <a:cs typeface="NikoshBAN" pitchFamily="2" charset="0"/>
              </a:rPr>
              <a:t>টাইপ </a:t>
            </a:r>
            <a:r>
              <a:rPr lang="bn-BD" sz="3200" dirty="0" smtClean="0">
                <a:solidFill>
                  <a:srgbClr val="FF0000"/>
                </a:solidFill>
                <a:latin typeface="NikoshBAN" pitchFamily="2" charset="0"/>
                <a:cs typeface="NikoshBAN" pitchFamily="2" charset="0"/>
              </a:rPr>
              <a:t>অর্ধপরিবাহী</a:t>
            </a:r>
            <a:r>
              <a:rPr lang="bn-IN" sz="3200" dirty="0" smtClean="0">
                <a:solidFill>
                  <a:srgbClr val="FF0000"/>
                </a:solidFill>
                <a:latin typeface="NikoshBAN" pitchFamily="2" charset="0"/>
                <a:cs typeface="NikoshBAN" pitchFamily="2" charset="0"/>
              </a:rPr>
              <a:t>ঃ </a:t>
            </a:r>
            <a:endParaRPr lang="en-US" dirty="0"/>
          </a:p>
        </p:txBody>
      </p:sp>
    </p:spTree>
    <p:extLst>
      <p:ext uri="{BB962C8B-B14F-4D97-AF65-F5344CB8AC3E}">
        <p14:creationId xmlns:p14="http://schemas.microsoft.com/office/powerpoint/2010/main" val="21136185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style.rotation</p:attrName>
                                        </p:attrNameLst>
                                      </p:cBhvr>
                                      <p:tavLst>
                                        <p:tav tm="0">
                                          <p:val>
                                            <p:fltVal val="720"/>
                                          </p:val>
                                        </p:tav>
                                        <p:tav tm="100000">
                                          <p:val>
                                            <p:fltVal val="0"/>
                                          </p:val>
                                        </p:tav>
                                      </p:tavLst>
                                    </p:anim>
                                    <p:anim calcmode="lin" valueType="num">
                                      <p:cBhvr>
                                        <p:cTn id="15" dur="1000" fill="hold"/>
                                        <p:tgtEl>
                                          <p:spTgt spid="12"/>
                                        </p:tgtEl>
                                        <p:attrNameLst>
                                          <p:attrName>ppt_h</p:attrName>
                                        </p:attrNameLst>
                                      </p:cBhvr>
                                      <p:tavLst>
                                        <p:tav tm="0">
                                          <p:val>
                                            <p:fltVal val="0"/>
                                          </p:val>
                                        </p:tav>
                                        <p:tav tm="100000">
                                          <p:val>
                                            <p:strVal val="#ppt_h"/>
                                          </p:val>
                                        </p:tav>
                                      </p:tavLst>
                                    </p:anim>
                                    <p:anim calcmode="lin" valueType="num">
                                      <p:cBhvr>
                                        <p:cTn id="16" dur="1000" fill="hold"/>
                                        <p:tgtEl>
                                          <p:spTgt spid="12"/>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1000" fill="hold"/>
                                        <p:tgtEl>
                                          <p:spTgt spid="14"/>
                                        </p:tgtEl>
                                        <p:attrNameLst>
                                          <p:attrName>ppt_x</p:attrName>
                                        </p:attrNameLst>
                                      </p:cBhvr>
                                      <p:tavLst>
                                        <p:tav tm="0">
                                          <p:val>
                                            <p:strVal val="0-#ppt_w/2"/>
                                          </p:val>
                                        </p:tav>
                                        <p:tav tm="100000">
                                          <p:val>
                                            <p:strVal val="#ppt_x"/>
                                          </p:val>
                                        </p:tav>
                                      </p:tavLst>
                                    </p:anim>
                                    <p:anim calcmode="lin" valueType="num">
                                      <p:cBhvr additive="base">
                                        <p:cTn id="2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1+#ppt_w/2"/>
                                          </p:val>
                                        </p:tav>
                                        <p:tav tm="100000">
                                          <p:val>
                                            <p:strVal val="#ppt_x"/>
                                          </p:val>
                                        </p:tav>
                                      </p:tavLst>
                                    </p:anim>
                                    <p:anim calcmode="lin" valueType="num">
                                      <p:cBhvr additive="base">
                                        <p:cTn id="2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1000" fill="hold"/>
                                        <p:tgtEl>
                                          <p:spTgt spid="18"/>
                                        </p:tgtEl>
                                        <p:attrNameLst>
                                          <p:attrName>ppt_x</p:attrName>
                                        </p:attrNameLst>
                                      </p:cBhvr>
                                      <p:tavLst>
                                        <p:tav tm="0">
                                          <p:val>
                                            <p:strVal val="#ppt_x"/>
                                          </p:val>
                                        </p:tav>
                                        <p:tav tm="100000">
                                          <p:val>
                                            <p:strVal val="#ppt_x"/>
                                          </p:val>
                                        </p:tav>
                                      </p:tavLst>
                                    </p:anim>
                                    <p:anim calcmode="lin" valueType="num">
                                      <p:cBhvr additive="base">
                                        <p:cTn id="34"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animBg="1"/>
      <p:bldP spid="18" grpId="0" animBg="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314123"/>
            <a:ext cx="9144000" cy="1371600"/>
          </a:xfrm>
          <a:prstGeom prst="rect">
            <a:avLst/>
          </a:prstGeom>
          <a:ln/>
        </p:spPr>
        <p:style>
          <a:lnRef idx="1">
            <a:schemeClr val="accent3"/>
          </a:lnRef>
          <a:fillRef idx="2">
            <a:schemeClr val="accent3"/>
          </a:fillRef>
          <a:effectRef idx="1">
            <a:schemeClr val="accent3"/>
          </a:effectRef>
          <a:fontRef idx="minor">
            <a:schemeClr val="dk1"/>
          </a:fontRef>
        </p:style>
        <p:txBody>
          <a:bodyPr lIns="79242" tIns="39621" rIns="79242" bIns="39621" rtlCol="0" anchor="ctr"/>
          <a:lstStyle/>
          <a:p>
            <a:r>
              <a:rPr lang="bn-BD" sz="2400" dirty="0" smtClean="0">
                <a:solidFill>
                  <a:schemeClr val="tx1"/>
                </a:solidFill>
                <a:latin typeface="NikoshBAN" pitchFamily="2" charset="0"/>
                <a:cs typeface="NikoshBAN" pitchFamily="2" charset="0"/>
              </a:rPr>
              <a:t>অ্যান্টিমনি</a:t>
            </a:r>
            <a:r>
              <a:rPr lang="bn-IN"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a:t>
            </a:r>
            <a:r>
              <a:rPr lang="en-US" sz="2400" dirty="0" err="1" smtClean="0">
                <a:solidFill>
                  <a:schemeClr val="tx1"/>
                </a:solidFill>
                <a:latin typeface="Times New Roman" pitchFamily="18" charset="0"/>
                <a:cs typeface="NikoshBAN" pitchFamily="2" charset="0"/>
              </a:rPr>
              <a:t>Sb</a:t>
            </a:r>
            <a:r>
              <a:rPr lang="bn-BD" sz="2400" dirty="0" smtClean="0">
                <a:solidFill>
                  <a:schemeClr val="tx1"/>
                </a:solidFill>
                <a:latin typeface="NikoshBAN" pitchFamily="2" charset="0"/>
                <a:cs typeface="NikoshBAN" pitchFamily="2" charset="0"/>
              </a:rPr>
              <a:t>) এর ৫টি যোজন ইলেকট্রন থাকায় তাকে ভেজাল হিসাবে ব্যবহার করে সিলিকন</a:t>
            </a:r>
            <a:r>
              <a:rPr lang="bn-IN"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a:t>
            </a:r>
            <a:r>
              <a:rPr lang="en-US" sz="2400" dirty="0" smtClean="0">
                <a:solidFill>
                  <a:schemeClr val="tx1"/>
                </a:solidFill>
                <a:latin typeface="Times New Roman" pitchFamily="18" charset="0"/>
                <a:cs typeface="Times New Roman" pitchFamily="18" charset="0"/>
              </a:rPr>
              <a:t>Si)</a:t>
            </a:r>
            <a:r>
              <a:rPr lang="bn-BD" sz="2400" dirty="0" smtClean="0">
                <a:solidFill>
                  <a:schemeClr val="tx1"/>
                </a:solidFill>
                <a:latin typeface="NikoshBAN" pitchFamily="2" charset="0"/>
                <a:cs typeface="NikoshBAN" pitchFamily="2" charset="0"/>
              </a:rPr>
              <a:t> </a:t>
            </a:r>
            <a:r>
              <a:rPr lang="en-US" sz="2400" dirty="0" smtClean="0">
                <a:solidFill>
                  <a:schemeClr val="tx1"/>
                </a:solidFill>
                <a:latin typeface="Times New Roman" pitchFamily="18" charset="0"/>
                <a:cs typeface="NikoshBAN" pitchFamily="2" charset="0"/>
              </a:rPr>
              <a:t>n-</a:t>
            </a:r>
            <a:r>
              <a:rPr lang="bn-BD" sz="2400" dirty="0" smtClean="0">
                <a:solidFill>
                  <a:schemeClr val="tx1"/>
                </a:solidFill>
                <a:latin typeface="NikoshBAN" pitchFamily="2" charset="0"/>
                <a:cs typeface="NikoshBAN" pitchFamily="2" charset="0"/>
              </a:rPr>
              <a:t>টাইপ অর্ধপরিবাহীতে পরিনত হয়েছে।</a:t>
            </a:r>
            <a:endParaRPr lang="en-US" sz="2400" dirty="0">
              <a:solidFill>
                <a:schemeClr val="tx1"/>
              </a:solidFill>
              <a:latin typeface="NikoshBAN" pitchFamily="2" charset="0"/>
              <a:cs typeface="NikoshBAN" pitchFamily="2" charset="0"/>
            </a:endParaRPr>
          </a:p>
        </p:txBody>
      </p:sp>
      <p:sp>
        <p:nvSpPr>
          <p:cNvPr id="6" name="Rectangle 5"/>
          <p:cNvSpPr/>
          <p:nvPr/>
        </p:nvSpPr>
        <p:spPr>
          <a:xfrm>
            <a:off x="1485900" y="262468"/>
            <a:ext cx="6248400" cy="6096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79242" tIns="39621" rIns="79242" bIns="39621" rtlCol="0" anchor="ctr"/>
          <a:lstStyle/>
          <a:p>
            <a:pPr algn="ctr"/>
            <a:r>
              <a:rPr lang="bn-IN" sz="2800" dirty="0" smtClean="0">
                <a:solidFill>
                  <a:srgbClr val="FF0000"/>
                </a:solidFill>
                <a:latin typeface="Times New Roman" pitchFamily="18" charset="0"/>
                <a:cs typeface="Times New Roman" pitchFamily="18" charset="0"/>
              </a:rPr>
              <a:t>প্রশ্নঃ</a:t>
            </a:r>
            <a:r>
              <a:rPr lang="bn-IN" sz="3600" dirty="0" smtClean="0">
                <a:solidFill>
                  <a:srgbClr val="FF0000"/>
                </a:solidFill>
                <a:latin typeface="Times New Roman" pitchFamily="18" charset="0"/>
                <a:cs typeface="Times New Roman" pitchFamily="18" charset="0"/>
              </a:rPr>
              <a:t> </a:t>
            </a:r>
            <a:r>
              <a:rPr lang="en-US" sz="3600" dirty="0" smtClean="0">
                <a:solidFill>
                  <a:srgbClr val="FF0000"/>
                </a:solidFill>
                <a:latin typeface="Times New Roman" pitchFamily="18" charset="0"/>
                <a:cs typeface="Times New Roman" pitchFamily="18" charset="0"/>
              </a:rPr>
              <a:t>n-</a:t>
            </a:r>
            <a:r>
              <a:rPr lang="bn-BD" sz="3600" dirty="0" smtClean="0">
                <a:solidFill>
                  <a:srgbClr val="FF0000"/>
                </a:solidFill>
                <a:latin typeface="NikoshBAN" pitchFamily="2" charset="0"/>
                <a:cs typeface="NikoshBAN" pitchFamily="2" charset="0"/>
              </a:rPr>
              <a:t>টাইপ অর্ধপরিবাহী</a:t>
            </a:r>
            <a:r>
              <a:rPr lang="bn-IN" sz="3600" dirty="0" smtClean="0">
                <a:solidFill>
                  <a:srgbClr val="FF0000"/>
                </a:solidFill>
                <a:latin typeface="NikoshBAN" pitchFamily="2" charset="0"/>
                <a:cs typeface="NikoshBAN" pitchFamily="2" charset="0"/>
              </a:rPr>
              <a:t> বলতে কী বুঝ ? </a:t>
            </a:r>
            <a:endParaRPr lang="en-US" sz="3600" dirty="0">
              <a:solidFill>
                <a:srgbClr val="FF0000"/>
              </a:solidFill>
              <a:latin typeface="Times New Roman" pitchFamily="18" charset="0"/>
              <a:cs typeface="Times New Roman" pitchFamily="18" charset="0"/>
            </a:endParaRPr>
          </a:p>
        </p:txBody>
      </p:sp>
      <p:sp>
        <p:nvSpPr>
          <p:cNvPr id="8" name="Rectangle 7"/>
          <p:cNvSpPr/>
          <p:nvPr/>
        </p:nvSpPr>
        <p:spPr>
          <a:xfrm>
            <a:off x="2169459" y="1330436"/>
            <a:ext cx="1981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rtlCol="0" anchor="ctr"/>
          <a:lstStyle/>
          <a:p>
            <a:pPr algn="ctr"/>
            <a:r>
              <a:rPr lang="bn-BD" sz="2400" dirty="0" smtClean="0">
                <a:solidFill>
                  <a:schemeClr val="tx1"/>
                </a:solidFill>
                <a:latin typeface="NikoshBAN" pitchFamily="2" charset="0"/>
                <a:cs typeface="NikoshBAN" pitchFamily="2" charset="0"/>
              </a:rPr>
              <a:t>দাতা পরমানু</a:t>
            </a:r>
            <a:endParaRPr lang="en-US" sz="2400" dirty="0">
              <a:solidFill>
                <a:schemeClr val="tx1"/>
              </a:solidFill>
              <a:latin typeface="NikoshBAN" pitchFamily="2" charset="0"/>
              <a:cs typeface="NikoshBAN" pitchFamily="2" charset="0"/>
            </a:endParaRPr>
          </a:p>
        </p:txBody>
      </p:sp>
      <p:grpSp>
        <p:nvGrpSpPr>
          <p:cNvPr id="2" name="Group 1"/>
          <p:cNvGrpSpPr/>
          <p:nvPr/>
        </p:nvGrpSpPr>
        <p:grpSpPr>
          <a:xfrm>
            <a:off x="3048000" y="1263671"/>
            <a:ext cx="3962401" cy="3139440"/>
            <a:chOff x="397098" y="3657600"/>
            <a:chExt cx="3412902" cy="2971800"/>
          </a:xfrm>
        </p:grpSpPr>
        <p:pic>
          <p:nvPicPr>
            <p:cNvPr id="3" name="Picture 2" descr="pnsem.gif"/>
            <p:cNvPicPr>
              <a:picLocks noChangeAspect="1"/>
            </p:cNvPicPr>
            <p:nvPr/>
          </p:nvPicPr>
          <p:blipFill>
            <a:blip r:embed="rId2"/>
            <a:srcRect r="46575"/>
            <a:stretch>
              <a:fillRect/>
            </a:stretch>
          </p:blipFill>
          <p:spPr>
            <a:xfrm>
              <a:off x="397098" y="3657600"/>
              <a:ext cx="3352800" cy="2971800"/>
            </a:xfrm>
            <a:prstGeom prst="rect">
              <a:avLst/>
            </a:prstGeom>
          </p:spPr>
        </p:pic>
        <p:sp>
          <p:nvSpPr>
            <p:cNvPr id="4" name="Rectangle 3"/>
            <p:cNvSpPr/>
            <p:nvPr/>
          </p:nvSpPr>
          <p:spPr>
            <a:xfrm>
              <a:off x="2747493" y="4118741"/>
              <a:ext cx="1062507" cy="563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Straight Arrow Connector 8"/>
          <p:cNvCxnSpPr/>
          <p:nvPr/>
        </p:nvCxnSpPr>
        <p:spPr>
          <a:xfrm>
            <a:off x="3676650" y="1863836"/>
            <a:ext cx="685800" cy="548640"/>
          </a:xfrm>
          <a:prstGeom prst="straightConnector1">
            <a:avLst/>
          </a:prstGeom>
          <a:ln>
            <a:solidFill>
              <a:schemeClr val="tx1"/>
            </a:solidFill>
            <a:tailEnd type="arrow"/>
          </a:ln>
        </p:spPr>
        <p:style>
          <a:lnRef idx="3">
            <a:schemeClr val="accent6"/>
          </a:lnRef>
          <a:fillRef idx="0">
            <a:schemeClr val="accent6"/>
          </a:fillRef>
          <a:effectRef idx="2">
            <a:schemeClr val="accent6"/>
          </a:effectRef>
          <a:fontRef idx="minor">
            <a:schemeClr val="tx1"/>
          </a:fontRef>
        </p:style>
      </p:cxnSp>
      <p:sp>
        <p:nvSpPr>
          <p:cNvPr id="7" name="Rectangle 6"/>
          <p:cNvSpPr/>
          <p:nvPr/>
        </p:nvSpPr>
        <p:spPr>
          <a:xfrm>
            <a:off x="5181600" y="1173480"/>
            <a:ext cx="1447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rtlCol="0" anchor="ctr"/>
          <a:lstStyle/>
          <a:p>
            <a:pPr algn="ctr"/>
            <a:r>
              <a:rPr lang="bn-BD" sz="2400" dirty="0" smtClean="0">
                <a:solidFill>
                  <a:schemeClr val="tx1"/>
                </a:solidFill>
                <a:latin typeface="NikoshBAN" pitchFamily="2" charset="0"/>
                <a:cs typeface="NikoshBAN" pitchFamily="2" charset="0"/>
              </a:rPr>
              <a:t>ইলেকট্রন</a:t>
            </a:r>
            <a:endParaRPr lang="en-US" sz="2400" dirty="0">
              <a:solidFill>
                <a:schemeClr val="tx1"/>
              </a:solidFill>
              <a:latin typeface="NikoshBAN" pitchFamily="2" charset="0"/>
              <a:cs typeface="NikoshBAN" pitchFamily="2" charset="0"/>
            </a:endParaRPr>
          </a:p>
        </p:txBody>
      </p:sp>
      <p:sp>
        <p:nvSpPr>
          <p:cNvPr id="10" name="Rectangle 9"/>
          <p:cNvSpPr/>
          <p:nvPr/>
        </p:nvSpPr>
        <p:spPr>
          <a:xfrm>
            <a:off x="0" y="4403111"/>
            <a:ext cx="91440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as-IN" dirty="0">
                <a:solidFill>
                  <a:srgbClr val="202124"/>
                </a:solidFill>
                <a:latin typeface="arial" panose="020B0604020202020204" pitchFamily="34" charset="0"/>
              </a:rPr>
              <a:t>কোন বিশুদ্ধ অর্ধপরিবাহীতে পঞ্চযোজী মৌল অতিসামান্য পরিমানে অপদ্রব্য হিসেবে মেশালে যে বহির্জাত </a:t>
            </a:r>
            <a:r>
              <a:rPr lang="as-IN" b="1" dirty="0">
                <a:solidFill>
                  <a:srgbClr val="202124"/>
                </a:solidFill>
                <a:latin typeface="arial" panose="020B0604020202020204" pitchFamily="34" charset="0"/>
              </a:rPr>
              <a:t>অর্ধপরিবাহী</a:t>
            </a:r>
            <a:r>
              <a:rPr lang="as-IN" dirty="0">
                <a:solidFill>
                  <a:srgbClr val="202124"/>
                </a:solidFill>
                <a:latin typeface="arial" panose="020B0604020202020204" pitchFamily="34" charset="0"/>
              </a:rPr>
              <a:t> সৃষ্টি হয় সেটা </a:t>
            </a:r>
            <a:r>
              <a:rPr lang="en-US" b="1" dirty="0">
                <a:solidFill>
                  <a:srgbClr val="202124"/>
                </a:solidFill>
                <a:latin typeface="arial" panose="020B0604020202020204" pitchFamily="34" charset="0"/>
              </a:rPr>
              <a:t>n</a:t>
            </a:r>
            <a:r>
              <a:rPr lang="en-US" dirty="0">
                <a:solidFill>
                  <a:srgbClr val="202124"/>
                </a:solidFill>
                <a:latin typeface="arial" panose="020B0604020202020204" pitchFamily="34" charset="0"/>
              </a:rPr>
              <a:t>-</a:t>
            </a:r>
            <a:r>
              <a:rPr lang="as-IN" b="1" dirty="0">
                <a:solidFill>
                  <a:srgbClr val="202124"/>
                </a:solidFill>
                <a:latin typeface="arial" panose="020B0604020202020204" pitchFamily="34" charset="0"/>
              </a:rPr>
              <a:t>টাইপ অর্ধপরিবাহী</a:t>
            </a:r>
            <a:r>
              <a:rPr lang="as-IN" dirty="0">
                <a:solidFill>
                  <a:srgbClr val="202124"/>
                </a:solidFill>
                <a:latin typeface="arial" panose="020B0604020202020204" pitchFamily="34" charset="0"/>
              </a:rPr>
              <a:t>। ঋণাত্মক আধান বিশিষ্ট ইলেকট্রনই এই </a:t>
            </a:r>
            <a:r>
              <a:rPr lang="as-IN" b="1" dirty="0">
                <a:solidFill>
                  <a:srgbClr val="202124"/>
                </a:solidFill>
                <a:latin typeface="arial" panose="020B0604020202020204" pitchFamily="34" charset="0"/>
              </a:rPr>
              <a:t>অর্ধপরিবাহীর</a:t>
            </a:r>
            <a:r>
              <a:rPr lang="as-IN" dirty="0">
                <a:solidFill>
                  <a:srgbClr val="202124"/>
                </a:solidFill>
                <a:latin typeface="arial" panose="020B0604020202020204" pitchFamily="34" charset="0"/>
              </a:rPr>
              <a:t> আধান বহন করে </a:t>
            </a:r>
            <a:r>
              <a:rPr lang="as-IN" dirty="0" smtClean="0">
                <a:solidFill>
                  <a:srgbClr val="202124"/>
                </a:solidFill>
                <a:latin typeface="arial" panose="020B0604020202020204" pitchFamily="34" charset="0"/>
              </a:rPr>
              <a:t>বলে এরূপ</a:t>
            </a:r>
            <a:r>
              <a:rPr lang="as-IN" dirty="0">
                <a:solidFill>
                  <a:srgbClr val="202124"/>
                </a:solidFill>
                <a:latin typeface="arial" panose="020B0604020202020204" pitchFamily="34" charset="0"/>
              </a:rPr>
              <a:t> </a:t>
            </a:r>
            <a:r>
              <a:rPr lang="as-IN" b="1" dirty="0">
                <a:solidFill>
                  <a:srgbClr val="202124"/>
                </a:solidFill>
                <a:latin typeface="arial" panose="020B0604020202020204" pitchFamily="34" charset="0"/>
              </a:rPr>
              <a:t>অর্ধপরিবাহীর</a:t>
            </a:r>
            <a:r>
              <a:rPr lang="as-IN" dirty="0">
                <a:solidFill>
                  <a:srgbClr val="202124"/>
                </a:solidFill>
                <a:latin typeface="arial" panose="020B0604020202020204" pitchFamily="34" charset="0"/>
              </a:rPr>
              <a:t> নামকরনে </a:t>
            </a:r>
            <a:r>
              <a:rPr lang="en-US" dirty="0">
                <a:solidFill>
                  <a:srgbClr val="202124"/>
                </a:solidFill>
                <a:latin typeface="arial" panose="020B0604020202020204" pitchFamily="34" charset="0"/>
              </a:rPr>
              <a:t>Negative </a:t>
            </a:r>
            <a:r>
              <a:rPr lang="as-IN" dirty="0">
                <a:solidFill>
                  <a:srgbClr val="202124"/>
                </a:solidFill>
                <a:latin typeface="arial" panose="020B0604020202020204" pitchFamily="34" charset="0"/>
              </a:rPr>
              <a:t>শব্দের </a:t>
            </a:r>
            <a:r>
              <a:rPr lang="en-US" b="1" dirty="0">
                <a:solidFill>
                  <a:srgbClr val="202124"/>
                </a:solidFill>
                <a:latin typeface="arial" panose="020B0604020202020204" pitchFamily="34" charset="0"/>
              </a:rPr>
              <a:t>n</a:t>
            </a:r>
            <a:r>
              <a:rPr lang="en-US" dirty="0">
                <a:solidFill>
                  <a:srgbClr val="202124"/>
                </a:solidFill>
                <a:latin typeface="arial" panose="020B0604020202020204" pitchFamily="34" charset="0"/>
              </a:rPr>
              <a:t>-</a:t>
            </a:r>
            <a:r>
              <a:rPr lang="as-IN" dirty="0">
                <a:solidFill>
                  <a:srgbClr val="202124"/>
                </a:solidFill>
                <a:latin typeface="arial" panose="020B0604020202020204" pitchFamily="34" charset="0"/>
              </a:rPr>
              <a:t>নিয়ে </a:t>
            </a:r>
            <a:r>
              <a:rPr lang="en-US" b="1" dirty="0">
                <a:solidFill>
                  <a:srgbClr val="202124"/>
                </a:solidFill>
                <a:latin typeface="arial" panose="020B0604020202020204" pitchFamily="34" charset="0"/>
              </a:rPr>
              <a:t>n</a:t>
            </a:r>
            <a:r>
              <a:rPr lang="en-US" dirty="0">
                <a:solidFill>
                  <a:srgbClr val="202124"/>
                </a:solidFill>
                <a:latin typeface="arial" panose="020B0604020202020204" pitchFamily="34" charset="0"/>
              </a:rPr>
              <a:t>-</a:t>
            </a:r>
            <a:r>
              <a:rPr lang="as-IN" b="1" dirty="0">
                <a:solidFill>
                  <a:srgbClr val="202124"/>
                </a:solidFill>
                <a:latin typeface="arial" panose="020B0604020202020204" pitchFamily="34" charset="0"/>
              </a:rPr>
              <a:t>টাইপ অর্ধপরিবাহীর</a:t>
            </a:r>
            <a:r>
              <a:rPr lang="as-IN" dirty="0">
                <a:solidFill>
                  <a:srgbClr val="202124"/>
                </a:solidFill>
                <a:latin typeface="arial" panose="020B0604020202020204" pitchFamily="34" charset="0"/>
              </a:rPr>
              <a:t> নামকরণ করা হয়েছে।</a:t>
            </a:r>
            <a:endParaRPr lang="en-US" dirty="0"/>
          </a:p>
        </p:txBody>
      </p:sp>
      <p:sp>
        <p:nvSpPr>
          <p:cNvPr id="11" name="Rectangle 10"/>
          <p:cNvSpPr/>
          <p:nvPr/>
        </p:nvSpPr>
        <p:spPr>
          <a:xfrm>
            <a:off x="0" y="3756780"/>
            <a:ext cx="3547022"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3600" dirty="0">
                <a:solidFill>
                  <a:srgbClr val="FF0000"/>
                </a:solidFill>
                <a:latin typeface="Times New Roman" pitchFamily="18" charset="0"/>
                <a:cs typeface="Times New Roman" pitchFamily="18" charset="0"/>
              </a:rPr>
              <a:t>n-</a:t>
            </a:r>
            <a:r>
              <a:rPr lang="bn-BD" sz="3600" dirty="0">
                <a:solidFill>
                  <a:srgbClr val="FF0000"/>
                </a:solidFill>
                <a:latin typeface="NikoshBAN" pitchFamily="2" charset="0"/>
                <a:cs typeface="NikoshBAN" pitchFamily="2" charset="0"/>
              </a:rPr>
              <a:t>টাইপ </a:t>
            </a:r>
            <a:r>
              <a:rPr lang="bn-BD" sz="3600" dirty="0" smtClean="0">
                <a:solidFill>
                  <a:srgbClr val="FF0000"/>
                </a:solidFill>
                <a:latin typeface="NikoshBAN" pitchFamily="2" charset="0"/>
                <a:cs typeface="NikoshBAN" pitchFamily="2" charset="0"/>
              </a:rPr>
              <a:t>অর্ধপরিবাহী</a:t>
            </a:r>
            <a:r>
              <a:rPr lang="bn-IN" sz="3600" dirty="0" smtClean="0">
                <a:solidFill>
                  <a:srgbClr val="FF0000"/>
                </a:solidFill>
                <a:latin typeface="NikoshBAN" pitchFamily="2" charset="0"/>
                <a:cs typeface="NikoshBAN" pitchFamily="2" charset="0"/>
              </a:rPr>
              <a:t>ঃ  </a:t>
            </a:r>
            <a:endParaRPr lang="en-US" dirty="0"/>
          </a:p>
        </p:txBody>
      </p:sp>
    </p:spTree>
    <p:extLst>
      <p:ext uri="{BB962C8B-B14F-4D97-AF65-F5344CB8AC3E}">
        <p14:creationId xmlns:p14="http://schemas.microsoft.com/office/powerpoint/2010/main" val="5437955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ppt_x"/>
                                          </p:val>
                                        </p:tav>
                                        <p:tav tm="100000">
                                          <p:val>
                                            <p:strVal val="#ppt_x"/>
                                          </p:val>
                                        </p:tav>
                                      </p:tavLst>
                                    </p:anim>
                                    <p:anim calcmode="lin" valueType="num">
                                      <p:cBhvr additive="base">
                                        <p:cTn id="2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523212" y="2240282"/>
            <a:ext cx="2591591" cy="2560320"/>
            <a:chOff x="1523209" y="2165669"/>
            <a:chExt cx="2591591" cy="2560319"/>
          </a:xfrm>
        </p:grpSpPr>
        <p:cxnSp>
          <p:nvCxnSpPr>
            <p:cNvPr id="6" name="Straight Connector 5"/>
            <p:cNvCxnSpPr/>
            <p:nvPr/>
          </p:nvCxnSpPr>
          <p:spPr>
            <a:xfrm rot="10800000">
              <a:off x="1524000" y="2215375"/>
              <a:ext cx="1143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43762" y="3445116"/>
              <a:ext cx="2559685" cy="7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0" y="4724400"/>
              <a:ext cx="2590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5715003" y="2240281"/>
            <a:ext cx="2743201" cy="2560320"/>
            <a:chOff x="5715000" y="2165668"/>
            <a:chExt cx="2743201" cy="2560320"/>
          </a:xfrm>
        </p:grpSpPr>
        <p:cxnSp>
          <p:nvCxnSpPr>
            <p:cNvPr id="16" name="Straight Connector 15"/>
            <p:cNvCxnSpPr/>
            <p:nvPr/>
          </p:nvCxnSpPr>
          <p:spPr>
            <a:xfrm>
              <a:off x="7239000" y="2228757"/>
              <a:ext cx="1219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715000" y="4724400"/>
              <a:ext cx="2717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7164944" y="3431939"/>
              <a:ext cx="2559527" cy="269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3" name="Picture 12" descr="diode.gif"/>
          <p:cNvPicPr>
            <a:picLocks noChangeAspect="1"/>
          </p:cNvPicPr>
          <p:nvPr/>
        </p:nvPicPr>
        <p:blipFill>
          <a:blip r:embed="rId2"/>
          <a:srcRect l="21405" t="62963" r="22408" b="7407"/>
          <a:stretch>
            <a:fillRect/>
          </a:stretch>
        </p:blipFill>
        <p:spPr>
          <a:xfrm rot="10800000">
            <a:off x="4114800" y="4556759"/>
            <a:ext cx="1600200" cy="609600"/>
          </a:xfrm>
          <a:prstGeom prst="rect">
            <a:avLst/>
          </a:prstGeom>
        </p:spPr>
      </p:pic>
      <p:sp>
        <p:nvSpPr>
          <p:cNvPr id="4" name="Rectangle 3"/>
          <p:cNvSpPr/>
          <p:nvPr/>
        </p:nvSpPr>
        <p:spPr>
          <a:xfrm>
            <a:off x="2667000" y="1844040"/>
            <a:ext cx="2286000" cy="1219200"/>
          </a:xfrm>
          <a:prstGeom prst="rect">
            <a:avLst/>
          </a:prstGeom>
          <a:solidFill>
            <a:schemeClr val="accent6">
              <a:lumMod val="20000"/>
              <a:lumOff val="8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rtlCol="0" anchor="ctr"/>
          <a:lstStyle/>
          <a:p>
            <a:pPr algn="ctr"/>
            <a:r>
              <a:rPr lang="en-US" dirty="0" smtClean="0">
                <a:solidFill>
                  <a:schemeClr val="tx1"/>
                </a:solidFill>
                <a:latin typeface="NikoshBAN" pitchFamily="2" charset="0"/>
                <a:cs typeface="NikoshBAN" pitchFamily="2" charset="0"/>
              </a:rPr>
              <a:t>+</a:t>
            </a:r>
            <a:r>
              <a:rPr lang="bn-BD" dirty="0" smtClean="0">
                <a:solidFill>
                  <a:schemeClr val="tx1"/>
                </a:solidFill>
                <a:latin typeface="NikoshBAN" pitchFamily="2" charset="0"/>
                <a:cs typeface="NikoshBAN" pitchFamily="2" charset="0"/>
              </a:rPr>
              <a:t> + + + + + + +  </a:t>
            </a:r>
            <a:r>
              <a:rPr lang="en-US" dirty="0" smtClean="0">
                <a:solidFill>
                  <a:schemeClr val="tx1"/>
                </a:solidFill>
                <a:latin typeface="NikoshBAN" pitchFamily="2" charset="0"/>
                <a:cs typeface="NikoshBAN" pitchFamily="2" charset="0"/>
              </a:rPr>
              <a:t> </a:t>
            </a:r>
            <a:endParaRPr lang="bn-BD" dirty="0" smtClean="0">
              <a:solidFill>
                <a:schemeClr val="tx1"/>
              </a:solidFill>
              <a:latin typeface="NikoshBAN" pitchFamily="2" charset="0"/>
              <a:cs typeface="NikoshBAN" pitchFamily="2" charset="0"/>
            </a:endParaRPr>
          </a:p>
          <a:p>
            <a:pPr algn="ctr"/>
            <a:r>
              <a:rPr lang="bn-BD" dirty="0" smtClean="0">
                <a:solidFill>
                  <a:schemeClr val="tx1"/>
                </a:solidFill>
                <a:latin typeface="NikoshBAN" pitchFamily="2" charset="0"/>
                <a:cs typeface="NikoshBAN" pitchFamily="2" charset="0"/>
              </a:rPr>
              <a:t>+ + + + + + + +</a:t>
            </a:r>
          </a:p>
          <a:p>
            <a:pPr algn="ctr"/>
            <a:r>
              <a:rPr lang="bn-BD" dirty="0" smtClean="0">
                <a:solidFill>
                  <a:schemeClr val="tx1"/>
                </a:solidFill>
                <a:latin typeface="NikoshBAN" pitchFamily="2" charset="0"/>
                <a:cs typeface="NikoshBAN" pitchFamily="2" charset="0"/>
              </a:rPr>
              <a:t>+ + + + + + + +</a:t>
            </a:r>
          </a:p>
          <a:p>
            <a:pPr algn="ctr"/>
            <a:r>
              <a:rPr lang="bn-BD" dirty="0" smtClean="0">
                <a:solidFill>
                  <a:schemeClr val="tx1"/>
                </a:solidFill>
                <a:latin typeface="NikoshBAN" pitchFamily="2" charset="0"/>
                <a:cs typeface="NikoshBAN" pitchFamily="2" charset="0"/>
              </a:rPr>
              <a:t>+</a:t>
            </a:r>
            <a:r>
              <a:rPr lang="bn-BD" dirty="0">
                <a:solidFill>
                  <a:schemeClr val="tx1"/>
                </a:solidFill>
                <a:latin typeface="NikoshBAN" pitchFamily="2" charset="0"/>
                <a:cs typeface="NikoshBAN" pitchFamily="2" charset="0"/>
              </a:rPr>
              <a:t> </a:t>
            </a:r>
            <a:r>
              <a:rPr lang="bn-BD" dirty="0" smtClean="0">
                <a:solidFill>
                  <a:schemeClr val="tx1"/>
                </a:solidFill>
                <a:latin typeface="NikoshBAN" pitchFamily="2" charset="0"/>
                <a:cs typeface="NikoshBAN" pitchFamily="2" charset="0"/>
              </a:rPr>
              <a:t>+ + + + + + +</a:t>
            </a:r>
          </a:p>
        </p:txBody>
      </p:sp>
      <p:sp>
        <p:nvSpPr>
          <p:cNvPr id="24" name="Rectangle 23"/>
          <p:cNvSpPr/>
          <p:nvPr/>
        </p:nvSpPr>
        <p:spPr>
          <a:xfrm>
            <a:off x="3352800" y="1554480"/>
            <a:ext cx="990600" cy="2286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rtlCol="0" anchor="ctr"/>
          <a:lstStyle/>
          <a:p>
            <a:pPr algn="ctr"/>
            <a:r>
              <a:rPr lang="en-US" dirty="0" smtClean="0">
                <a:solidFill>
                  <a:schemeClr val="tx1"/>
                </a:solidFill>
                <a:latin typeface="Times New Roman" pitchFamily="18" charset="0"/>
                <a:cs typeface="Times New Roman" pitchFamily="18" charset="0"/>
              </a:rPr>
              <a:t>P-</a:t>
            </a:r>
            <a:r>
              <a:rPr lang="bn-BD" dirty="0" smtClean="0">
                <a:solidFill>
                  <a:schemeClr val="tx1"/>
                </a:solidFill>
                <a:latin typeface="NikoshBAN" pitchFamily="2" charset="0"/>
                <a:cs typeface="NikoshBAN" pitchFamily="2" charset="0"/>
              </a:rPr>
              <a:t>টাইপ</a:t>
            </a:r>
            <a:endParaRPr lang="en-US" dirty="0">
              <a:solidFill>
                <a:schemeClr val="tx1"/>
              </a:solidFill>
              <a:latin typeface="Times New Roman" pitchFamily="18" charset="0"/>
              <a:cs typeface="Times New Roman" pitchFamily="18" charset="0"/>
            </a:endParaRPr>
          </a:p>
        </p:txBody>
      </p:sp>
      <p:sp>
        <p:nvSpPr>
          <p:cNvPr id="3" name="Rectangle 2"/>
          <p:cNvSpPr/>
          <p:nvPr/>
        </p:nvSpPr>
        <p:spPr>
          <a:xfrm>
            <a:off x="4953000" y="1844040"/>
            <a:ext cx="2286000" cy="121920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rtlCol="0" anchor="ctr"/>
          <a:lstStyle/>
          <a:p>
            <a:pPr algn="ctr"/>
            <a:r>
              <a:rPr lang="en-US" dirty="0" smtClean="0">
                <a:solidFill>
                  <a:schemeClr val="tx1"/>
                </a:solidFill>
                <a:latin typeface="NikoshBAN" pitchFamily="2" charset="0"/>
                <a:cs typeface="NikoshBAN" pitchFamily="2" charset="0"/>
              </a:rPr>
              <a:t>-</a:t>
            </a:r>
            <a:r>
              <a:rPr lang="bn-BD" dirty="0" smtClean="0">
                <a:solidFill>
                  <a:schemeClr val="tx1"/>
                </a:solidFill>
                <a:latin typeface="NikoshBAN" pitchFamily="2" charset="0"/>
                <a:cs typeface="NikoshBAN" pitchFamily="2" charset="0"/>
              </a:rPr>
              <a:t> - - - - - - - -</a:t>
            </a:r>
          </a:p>
          <a:p>
            <a:pPr algn="ctr"/>
            <a:r>
              <a:rPr lang="en-US" dirty="0" smtClean="0">
                <a:solidFill>
                  <a:schemeClr val="tx1"/>
                </a:solidFill>
                <a:latin typeface="NikoshBAN" pitchFamily="2" charset="0"/>
                <a:cs typeface="NikoshBAN" pitchFamily="2" charset="0"/>
              </a:rPr>
              <a:t> -</a:t>
            </a:r>
            <a:r>
              <a:rPr lang="bn-BD" dirty="0" smtClean="0">
                <a:solidFill>
                  <a:schemeClr val="tx1"/>
                </a:solidFill>
                <a:latin typeface="NikoshBAN" pitchFamily="2" charset="0"/>
                <a:cs typeface="NikoshBAN" pitchFamily="2" charset="0"/>
              </a:rPr>
              <a:t> - - - - - - - -</a:t>
            </a:r>
          </a:p>
          <a:p>
            <a:pPr algn="ctr"/>
            <a:r>
              <a:rPr lang="en-US" dirty="0" smtClean="0">
                <a:solidFill>
                  <a:schemeClr val="tx1"/>
                </a:solidFill>
                <a:latin typeface="NikoshBAN" pitchFamily="2" charset="0"/>
                <a:cs typeface="NikoshBAN" pitchFamily="2" charset="0"/>
              </a:rPr>
              <a:t> -</a:t>
            </a:r>
            <a:r>
              <a:rPr lang="bn-BD" dirty="0" smtClean="0">
                <a:solidFill>
                  <a:schemeClr val="tx1"/>
                </a:solidFill>
                <a:latin typeface="NikoshBAN" pitchFamily="2" charset="0"/>
                <a:cs typeface="NikoshBAN" pitchFamily="2" charset="0"/>
              </a:rPr>
              <a:t> - - - - - - - -</a:t>
            </a:r>
          </a:p>
          <a:p>
            <a:pPr algn="ctr"/>
            <a:r>
              <a:rPr lang="en-US" dirty="0" smtClean="0">
                <a:solidFill>
                  <a:schemeClr val="tx1"/>
                </a:solidFill>
                <a:latin typeface="NikoshBAN" pitchFamily="2" charset="0"/>
                <a:cs typeface="NikoshBAN" pitchFamily="2" charset="0"/>
              </a:rPr>
              <a:t> - </a:t>
            </a:r>
            <a:r>
              <a:rPr lang="bn-BD" dirty="0" smtClean="0">
                <a:solidFill>
                  <a:schemeClr val="tx1"/>
                </a:solidFill>
                <a:latin typeface="NikoshBAN" pitchFamily="2" charset="0"/>
                <a:cs typeface="NikoshBAN" pitchFamily="2" charset="0"/>
              </a:rPr>
              <a:t>- - - - - - - -</a:t>
            </a:r>
            <a:r>
              <a:rPr lang="en-US" dirty="0" smtClean="0">
                <a:solidFill>
                  <a:schemeClr val="tx1"/>
                </a:solidFill>
                <a:latin typeface="NikoshBAN" pitchFamily="2" charset="0"/>
                <a:cs typeface="NikoshBAN" pitchFamily="2" charset="0"/>
              </a:rPr>
              <a:t> </a:t>
            </a:r>
            <a:endParaRPr lang="en-US" dirty="0">
              <a:solidFill>
                <a:schemeClr val="tx1"/>
              </a:solidFill>
              <a:latin typeface="NikoshBAN" pitchFamily="2" charset="0"/>
              <a:cs typeface="NikoshBAN" pitchFamily="2" charset="0"/>
            </a:endParaRPr>
          </a:p>
        </p:txBody>
      </p:sp>
      <p:sp>
        <p:nvSpPr>
          <p:cNvPr id="26" name="Rectangle 25"/>
          <p:cNvSpPr/>
          <p:nvPr/>
        </p:nvSpPr>
        <p:spPr>
          <a:xfrm>
            <a:off x="5791200" y="1554480"/>
            <a:ext cx="914400" cy="2286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rtlCol="0" anchor="ctr"/>
          <a:lstStyle/>
          <a:p>
            <a:pPr algn="ctr"/>
            <a:r>
              <a:rPr lang="en-US" dirty="0" smtClean="0">
                <a:solidFill>
                  <a:schemeClr val="tx1"/>
                </a:solidFill>
                <a:latin typeface="Times New Roman" pitchFamily="18" charset="0"/>
                <a:cs typeface="Times New Roman" pitchFamily="18" charset="0"/>
              </a:rPr>
              <a:t>n-</a:t>
            </a:r>
            <a:r>
              <a:rPr lang="bn-BD" dirty="0" smtClean="0">
                <a:solidFill>
                  <a:schemeClr val="tx1"/>
                </a:solidFill>
                <a:latin typeface="NikoshBAN" pitchFamily="2" charset="0"/>
                <a:cs typeface="NikoshBAN" pitchFamily="2" charset="0"/>
              </a:rPr>
              <a:t>টাইপ</a:t>
            </a:r>
            <a:endParaRPr lang="en-US" dirty="0">
              <a:solidFill>
                <a:schemeClr val="tx1"/>
              </a:solidFill>
              <a:latin typeface="Times New Roman" pitchFamily="18" charset="0"/>
              <a:cs typeface="Times New Roman" pitchFamily="18" charset="0"/>
            </a:endParaRPr>
          </a:p>
        </p:txBody>
      </p:sp>
      <p:sp>
        <p:nvSpPr>
          <p:cNvPr id="17" name="Rectangle 16"/>
          <p:cNvSpPr/>
          <p:nvPr/>
        </p:nvSpPr>
        <p:spPr>
          <a:xfrm>
            <a:off x="3886200" y="3352800"/>
            <a:ext cx="2133600" cy="5334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79242" tIns="39621" rIns="79242" bIns="39621" rtlCol="0" anchor="ctr"/>
          <a:lstStyle/>
          <a:p>
            <a:pPr algn="ctr"/>
            <a:r>
              <a:rPr lang="bn-BD" sz="2400" dirty="0" smtClean="0">
                <a:solidFill>
                  <a:schemeClr val="tx1"/>
                </a:solidFill>
                <a:latin typeface="NikoshBAN" pitchFamily="2" charset="0"/>
                <a:cs typeface="NikoshBAN" pitchFamily="2" charset="0"/>
              </a:rPr>
              <a:t>সম্মুখী ঝোঁক</a:t>
            </a:r>
            <a:endParaRPr lang="en-US" sz="2400" dirty="0">
              <a:solidFill>
                <a:schemeClr val="tx1"/>
              </a:solidFill>
              <a:latin typeface="NikoshBAN" pitchFamily="2" charset="0"/>
              <a:cs typeface="NikoshBAN" pitchFamily="2" charset="0"/>
            </a:endParaRPr>
          </a:p>
        </p:txBody>
      </p:sp>
      <p:sp>
        <p:nvSpPr>
          <p:cNvPr id="18" name="Rectangle 17"/>
          <p:cNvSpPr/>
          <p:nvPr/>
        </p:nvSpPr>
        <p:spPr>
          <a:xfrm>
            <a:off x="2514600" y="701040"/>
            <a:ext cx="4876800" cy="533400"/>
          </a:xfrm>
          <a:prstGeom prst="rect">
            <a:avLst/>
          </a:prstGeom>
          <a:ln/>
        </p:spPr>
        <p:style>
          <a:lnRef idx="1">
            <a:schemeClr val="accent3"/>
          </a:lnRef>
          <a:fillRef idx="2">
            <a:schemeClr val="accent3"/>
          </a:fillRef>
          <a:effectRef idx="1">
            <a:schemeClr val="accent3"/>
          </a:effectRef>
          <a:fontRef idx="minor">
            <a:schemeClr val="dk1"/>
          </a:fontRef>
        </p:style>
        <p:txBody>
          <a:bodyPr lIns="79242" tIns="39621" rIns="79242" bIns="39621" rtlCol="0" anchor="ctr"/>
          <a:lstStyle/>
          <a:p>
            <a:pPr algn="ctr"/>
            <a:r>
              <a:rPr lang="bn-BD" sz="2800" dirty="0" smtClean="0">
                <a:solidFill>
                  <a:schemeClr val="tx1"/>
                </a:solidFill>
                <a:latin typeface="NikoshBAN" pitchFamily="2" charset="0"/>
                <a:cs typeface="NikoshBAN" pitchFamily="2" charset="0"/>
              </a:rPr>
              <a:t>অর্ধপরিবাহী ডায়োড বা</a:t>
            </a:r>
            <a:r>
              <a:rPr lang="bn-BD" sz="2800" dirty="0" smtClean="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p-n </a:t>
            </a:r>
            <a:r>
              <a:rPr lang="bn-BD" sz="2800" dirty="0" smtClean="0">
                <a:solidFill>
                  <a:schemeClr val="tx1"/>
                </a:solidFill>
                <a:latin typeface="NikoshBAN" pitchFamily="2" charset="0"/>
                <a:cs typeface="NikoshBAN" pitchFamily="2" charset="0"/>
              </a:rPr>
              <a:t>জংশন ডায়োড</a:t>
            </a:r>
            <a:endParaRPr lang="en-US" sz="2800" dirty="0">
              <a:solidFill>
                <a:schemeClr val="tx1"/>
              </a:solidFill>
              <a:latin typeface="Times New Roman" pitchFamily="18" charset="0"/>
              <a:cs typeface="Times New Roman" pitchFamily="18" charset="0"/>
            </a:endParaRPr>
          </a:p>
        </p:txBody>
      </p:sp>
      <p:sp>
        <p:nvSpPr>
          <p:cNvPr id="20" name="Rectangle 19"/>
          <p:cNvSpPr/>
          <p:nvPr/>
        </p:nvSpPr>
        <p:spPr>
          <a:xfrm>
            <a:off x="533400" y="5410200"/>
            <a:ext cx="8077200" cy="914400"/>
          </a:xfrm>
          <a:prstGeom prst="rect">
            <a:avLst/>
          </a:prstGeom>
          <a:ln/>
        </p:spPr>
        <p:style>
          <a:lnRef idx="1">
            <a:schemeClr val="accent3"/>
          </a:lnRef>
          <a:fillRef idx="2">
            <a:schemeClr val="accent3"/>
          </a:fillRef>
          <a:effectRef idx="1">
            <a:schemeClr val="accent3"/>
          </a:effectRef>
          <a:fontRef idx="minor">
            <a:schemeClr val="dk1"/>
          </a:fontRef>
        </p:style>
        <p:txBody>
          <a:bodyPr lIns="79242" tIns="39621" rIns="79242" bIns="39621" rtlCol="0" anchor="ctr"/>
          <a:lstStyle/>
          <a:p>
            <a:pPr algn="ctr"/>
            <a:r>
              <a:rPr lang="bn-BD" sz="2800" dirty="0" smtClean="0">
                <a:solidFill>
                  <a:schemeClr val="tx1"/>
                </a:solidFill>
                <a:latin typeface="NikoshBAN" pitchFamily="2" charset="0"/>
                <a:cs typeface="NikoshBAN" pitchFamily="2" charset="0"/>
              </a:rPr>
              <a:t>ব্যাটারির ধনাত্বক ডায়োড এর</a:t>
            </a:r>
            <a:r>
              <a:rPr lang="en-US" sz="2800" dirty="0" smtClean="0">
                <a:solidFill>
                  <a:schemeClr val="tx1"/>
                </a:solidFill>
                <a:latin typeface="Times New Roman" pitchFamily="18" charset="0"/>
                <a:cs typeface="Times New Roman" pitchFamily="18" charset="0"/>
              </a:rPr>
              <a:t> p-</a:t>
            </a:r>
            <a:r>
              <a:rPr lang="bn-BD" sz="2800" dirty="0" smtClean="0">
                <a:solidFill>
                  <a:schemeClr val="tx1"/>
                </a:solidFill>
                <a:latin typeface="NikoshBAN" pitchFamily="2" charset="0"/>
                <a:cs typeface="NikoshBAN" pitchFamily="2" charset="0"/>
              </a:rPr>
              <a:t>টাইপের সাথে এবং ঋনাত্বক ডায়োড</a:t>
            </a:r>
          </a:p>
          <a:p>
            <a:pPr algn="ctr"/>
            <a:r>
              <a:rPr lang="bn-BD" sz="2800" dirty="0" smtClean="0">
                <a:solidFill>
                  <a:schemeClr val="tx1"/>
                </a:solidFill>
                <a:latin typeface="NikoshBAN" pitchFamily="2" charset="0"/>
                <a:cs typeface="NikoshBAN" pitchFamily="2" charset="0"/>
              </a:rPr>
              <a:t> এর </a:t>
            </a:r>
            <a:r>
              <a:rPr lang="en-US" sz="2800" dirty="0" smtClean="0">
                <a:solidFill>
                  <a:schemeClr val="tx1"/>
                </a:solidFill>
                <a:latin typeface="Times New Roman" pitchFamily="18" charset="0"/>
                <a:cs typeface="Times New Roman" pitchFamily="18" charset="0"/>
              </a:rPr>
              <a:t>n-</a:t>
            </a:r>
            <a:r>
              <a:rPr lang="bn-BD" sz="2800" dirty="0" smtClean="0">
                <a:solidFill>
                  <a:schemeClr val="tx1"/>
                </a:solidFill>
                <a:latin typeface="NikoshBAN" pitchFamily="2" charset="0"/>
                <a:cs typeface="NikoshBAN" pitchFamily="2" charset="0"/>
              </a:rPr>
              <a:t>টাইপের সাথে যুক্ত করায় বর্তনীতে তড়িৎপ্রবাহ চলে। </a:t>
            </a:r>
            <a:endParaRPr lang="en-US" sz="28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8616248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ppt_x"/>
                                          </p:val>
                                        </p:tav>
                                        <p:tav tm="100000">
                                          <p:val>
                                            <p:strVal val="#ppt_x"/>
                                          </p:val>
                                        </p:tav>
                                      </p:tavLst>
                                    </p:anim>
                                    <p:anim calcmode="lin" valueType="num">
                                      <p:cBhvr additive="base">
                                        <p:cTn id="8" dur="10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anim calcmode="lin" valueType="num">
                                      <p:cBhvr additive="base">
                                        <p:cTn id="13" dur="1000" fill="hold"/>
                                        <p:tgtEl>
                                          <p:spTgt spid="4">
                                            <p:bg/>
                                          </p:spTgt>
                                        </p:tgtEl>
                                        <p:attrNameLst>
                                          <p:attrName>ppt_x</p:attrName>
                                        </p:attrNameLst>
                                      </p:cBhvr>
                                      <p:tavLst>
                                        <p:tav tm="0">
                                          <p:val>
                                            <p:strVal val="0-#ppt_w/2"/>
                                          </p:val>
                                        </p:tav>
                                        <p:tav tm="100000">
                                          <p:val>
                                            <p:strVal val="#ppt_x"/>
                                          </p:val>
                                        </p:tav>
                                      </p:tavLst>
                                    </p:anim>
                                    <p:anim calcmode="lin" valueType="num">
                                      <p:cBhvr additive="base">
                                        <p:cTn id="14" dur="1000" fill="hold"/>
                                        <p:tgtEl>
                                          <p:spTgt spid="4">
                                            <p:bg/>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4">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4">
                                            <p:txEl>
                                              <p:pRg st="1" end="1"/>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4">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10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1000" fill="hold"/>
                                        <p:tgtEl>
                                          <p:spTgt spid="24"/>
                                        </p:tgtEl>
                                        <p:attrNameLst>
                                          <p:attrName>ppt_x</p:attrName>
                                        </p:attrNameLst>
                                      </p:cBhvr>
                                      <p:tavLst>
                                        <p:tav tm="0">
                                          <p:val>
                                            <p:strVal val="#ppt_x"/>
                                          </p:val>
                                        </p:tav>
                                        <p:tav tm="100000">
                                          <p:val>
                                            <p:strVal val="#ppt_x"/>
                                          </p:val>
                                        </p:tav>
                                      </p:tavLst>
                                    </p:anim>
                                    <p:anim calcmode="lin" valueType="num">
                                      <p:cBhvr additive="base">
                                        <p:cTn id="36" dur="10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3">
                                            <p:bg/>
                                          </p:spTgt>
                                        </p:tgtEl>
                                        <p:attrNameLst>
                                          <p:attrName>style.visibility</p:attrName>
                                        </p:attrNameLst>
                                      </p:cBhvr>
                                      <p:to>
                                        <p:strVal val="visible"/>
                                      </p:to>
                                    </p:set>
                                    <p:anim calcmode="lin" valueType="num">
                                      <p:cBhvr additive="base">
                                        <p:cTn id="41" dur="1000" fill="hold"/>
                                        <p:tgtEl>
                                          <p:spTgt spid="3">
                                            <p:bg/>
                                          </p:spTgt>
                                        </p:tgtEl>
                                        <p:attrNameLst>
                                          <p:attrName>ppt_x</p:attrName>
                                        </p:attrNameLst>
                                      </p:cBhvr>
                                      <p:tavLst>
                                        <p:tav tm="0">
                                          <p:val>
                                            <p:strVal val="1+#ppt_w/2"/>
                                          </p:val>
                                        </p:tav>
                                        <p:tav tm="100000">
                                          <p:val>
                                            <p:strVal val="#ppt_x"/>
                                          </p:val>
                                        </p:tav>
                                      </p:tavLst>
                                    </p:anim>
                                    <p:anim calcmode="lin" valueType="num">
                                      <p:cBhvr additive="base">
                                        <p:cTn id="42" dur="1000" fill="hold"/>
                                        <p:tgtEl>
                                          <p:spTgt spid="3">
                                            <p:bg/>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3">
                                            <p:txEl>
                                              <p:pRg st="0" end="0"/>
                                            </p:txEl>
                                          </p:spTgt>
                                        </p:tgtEl>
                                        <p:attrNameLst>
                                          <p:attrName>style.visibility</p:attrName>
                                        </p:attrNameLst>
                                      </p:cBhvr>
                                      <p:to>
                                        <p:strVal val="visible"/>
                                      </p:to>
                                    </p:set>
                                    <p:anim calcmode="lin" valueType="num">
                                      <p:cBhvr additive="base">
                                        <p:cTn id="45"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46" dur="1000" fill="hold"/>
                                        <p:tgtEl>
                                          <p:spTgt spid="3">
                                            <p:txEl>
                                              <p:pRg st="0" end="0"/>
                                            </p:tx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anim calcmode="lin" valueType="num">
                                      <p:cBhvr additive="base">
                                        <p:cTn id="49"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50" dur="1000" fill="hold"/>
                                        <p:tgtEl>
                                          <p:spTgt spid="3">
                                            <p:txEl>
                                              <p:pRg st="1" end="1"/>
                                            </p:tx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3">
                                            <p:txEl>
                                              <p:pRg st="2" end="2"/>
                                            </p:txEl>
                                          </p:spTgt>
                                        </p:tgtEl>
                                        <p:attrNameLst>
                                          <p:attrName>style.visibility</p:attrName>
                                        </p:attrNameLst>
                                      </p:cBhvr>
                                      <p:to>
                                        <p:strVal val="visible"/>
                                      </p:to>
                                    </p:set>
                                    <p:anim calcmode="lin" valueType="num">
                                      <p:cBhvr additive="base">
                                        <p:cTn id="53"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54" dur="1000" fill="hold"/>
                                        <p:tgtEl>
                                          <p:spTgt spid="3">
                                            <p:txEl>
                                              <p:pRg st="2" end="2"/>
                                            </p:txEl>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 calcmode="lin" valueType="num">
                                      <p:cBhvr additive="base">
                                        <p:cTn id="57"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58"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1"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1000" fill="hold"/>
                                        <p:tgtEl>
                                          <p:spTgt spid="26"/>
                                        </p:tgtEl>
                                        <p:attrNameLst>
                                          <p:attrName>ppt_x</p:attrName>
                                        </p:attrNameLst>
                                      </p:cBhvr>
                                      <p:tavLst>
                                        <p:tav tm="0">
                                          <p:val>
                                            <p:strVal val="#ppt_x"/>
                                          </p:val>
                                        </p:tav>
                                        <p:tav tm="100000">
                                          <p:val>
                                            <p:strVal val="#ppt_x"/>
                                          </p:val>
                                        </p:tav>
                                      </p:tavLst>
                                    </p:anim>
                                    <p:anim calcmode="lin" valueType="num">
                                      <p:cBhvr additive="base">
                                        <p:cTn id="64" dur="10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nodeType="click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1000" fill="hold"/>
                                        <p:tgtEl>
                                          <p:spTgt spid="23"/>
                                        </p:tgtEl>
                                        <p:attrNameLst>
                                          <p:attrName>ppt_x</p:attrName>
                                        </p:attrNameLst>
                                      </p:cBhvr>
                                      <p:tavLst>
                                        <p:tav tm="0">
                                          <p:val>
                                            <p:strVal val="0-#ppt_w/2"/>
                                          </p:val>
                                        </p:tav>
                                        <p:tav tm="100000">
                                          <p:val>
                                            <p:strVal val="#ppt_x"/>
                                          </p:val>
                                        </p:tav>
                                      </p:tavLst>
                                    </p:anim>
                                    <p:anim calcmode="lin" valueType="num">
                                      <p:cBhvr additive="base">
                                        <p:cTn id="70"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1000" fill="hold"/>
                                        <p:tgtEl>
                                          <p:spTgt spid="22"/>
                                        </p:tgtEl>
                                        <p:attrNameLst>
                                          <p:attrName>ppt_x</p:attrName>
                                        </p:attrNameLst>
                                      </p:cBhvr>
                                      <p:tavLst>
                                        <p:tav tm="0">
                                          <p:val>
                                            <p:strVal val="1+#ppt_w/2"/>
                                          </p:val>
                                        </p:tav>
                                        <p:tav tm="100000">
                                          <p:val>
                                            <p:strVal val="#ppt_x"/>
                                          </p:val>
                                        </p:tav>
                                      </p:tavLst>
                                    </p:anim>
                                    <p:anim calcmode="lin" valueType="num">
                                      <p:cBhvr additive="base">
                                        <p:cTn id="76" dur="1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additive="base">
                                        <p:cTn id="81" dur="1000" fill="hold"/>
                                        <p:tgtEl>
                                          <p:spTgt spid="13"/>
                                        </p:tgtEl>
                                        <p:attrNameLst>
                                          <p:attrName>ppt_x</p:attrName>
                                        </p:attrNameLst>
                                      </p:cBhvr>
                                      <p:tavLst>
                                        <p:tav tm="0">
                                          <p:val>
                                            <p:strVal val="#ppt_x"/>
                                          </p:val>
                                        </p:tav>
                                        <p:tav tm="100000">
                                          <p:val>
                                            <p:strVal val="#ppt_x"/>
                                          </p:val>
                                        </p:tav>
                                      </p:tavLst>
                                    </p:anim>
                                    <p:anim calcmode="lin" valueType="num">
                                      <p:cBhvr additive="base">
                                        <p:cTn id="82"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5" presetClass="path" presetSubtype="0" accel="50000" decel="50000" fill="hold" nodeType="clickEffect">
                                  <p:stCondLst>
                                    <p:cond delay="0"/>
                                  </p:stCondLst>
                                  <p:childTnLst>
                                    <p:animMotion origin="layout" path="M -0.00077 -2.22017E-6 L 0.44277 -0.00208 " pathEditMode="relative" rAng="0" ptsTypes="AA">
                                      <p:cBhvr>
                                        <p:cTn id="86" dur="2000" fill="hold"/>
                                        <p:tgtEl>
                                          <p:spTgt spid="4">
                                            <p:txEl>
                                              <p:pRg st="1" end="1"/>
                                            </p:txEl>
                                          </p:spTgt>
                                        </p:tgtEl>
                                        <p:attrNameLst>
                                          <p:attrName>ppt_x</p:attrName>
                                          <p:attrName>ppt_y</p:attrName>
                                        </p:attrNameLst>
                                      </p:cBhvr>
                                      <p:rCtr x="22200" y="-100"/>
                                    </p:animMotion>
                                  </p:childTnLst>
                                </p:cTn>
                              </p:par>
                              <p:par>
                                <p:cTn id="87" presetID="63" presetClass="path" presetSubtype="0" accel="50000" decel="50000" fill="hold" nodeType="withEffect">
                                  <p:stCondLst>
                                    <p:cond delay="0"/>
                                  </p:stCondLst>
                                  <p:childTnLst>
                                    <p:animMotion origin="layout" path="M -3.61617E-6 -2.22017E-6 L -0.45063 -0.00208 " pathEditMode="relative" rAng="0" ptsTypes="AA">
                                      <p:cBhvr>
                                        <p:cTn id="88" dur="2000" fill="hold"/>
                                        <p:tgtEl>
                                          <p:spTgt spid="3">
                                            <p:txEl>
                                              <p:pRg st="1" end="1"/>
                                            </p:txEl>
                                          </p:spTgt>
                                        </p:tgtEl>
                                        <p:attrNameLst>
                                          <p:attrName>ppt_x</p:attrName>
                                          <p:attrName>ppt_y</p:attrName>
                                        </p:attrNameLst>
                                      </p:cBhvr>
                                      <p:rCtr x="-22500" y="-100"/>
                                    </p:animMotion>
                                  </p:childTnLst>
                                </p:cTn>
                              </p:par>
                            </p:childTnLst>
                          </p:cTn>
                        </p:par>
                      </p:childTnLst>
                    </p:cTn>
                  </p:par>
                  <p:par>
                    <p:cTn id="89" fill="hold">
                      <p:stCondLst>
                        <p:cond delay="indefinite"/>
                      </p:stCondLst>
                      <p:childTnLst>
                        <p:par>
                          <p:cTn id="90" fill="hold">
                            <p:stCondLst>
                              <p:cond delay="0"/>
                            </p:stCondLst>
                            <p:childTnLst>
                              <p:par>
                                <p:cTn id="91" presetID="45" presetClass="entr" presetSubtype="0" fill="hold" grpId="0" nodeType="clickEffect">
                                  <p:stCondLst>
                                    <p:cond delay="0"/>
                                  </p:stCondLst>
                                  <p:iterate type="lt">
                                    <p:tmPct val="10000"/>
                                  </p:iterate>
                                  <p:childTnLst>
                                    <p:set>
                                      <p:cBhvr>
                                        <p:cTn id="92" dur="1" fill="hold">
                                          <p:stCondLst>
                                            <p:cond delay="0"/>
                                          </p:stCondLst>
                                        </p:cTn>
                                        <p:tgtEl>
                                          <p:spTgt spid="17"/>
                                        </p:tgtEl>
                                        <p:attrNameLst>
                                          <p:attrName>style.visibility</p:attrName>
                                        </p:attrNameLst>
                                      </p:cBhvr>
                                      <p:to>
                                        <p:strVal val="visible"/>
                                      </p:to>
                                    </p:set>
                                    <p:animEffect transition="in" filter="fade">
                                      <p:cBhvr>
                                        <p:cTn id="93" dur="1000"/>
                                        <p:tgtEl>
                                          <p:spTgt spid="17"/>
                                        </p:tgtEl>
                                      </p:cBhvr>
                                    </p:animEffect>
                                    <p:anim calcmode="lin" valueType="num">
                                      <p:cBhvr>
                                        <p:cTn id="94" dur="1000" fill="hold"/>
                                        <p:tgtEl>
                                          <p:spTgt spid="17"/>
                                        </p:tgtEl>
                                        <p:attrNameLst>
                                          <p:attrName>ppt_w</p:attrName>
                                        </p:attrNameLst>
                                      </p:cBhvr>
                                      <p:tavLst>
                                        <p:tav tm="0" fmla="#ppt_w*sin(2.5*pi*$)">
                                          <p:val>
                                            <p:fltVal val="0"/>
                                          </p:val>
                                        </p:tav>
                                        <p:tav tm="100000">
                                          <p:val>
                                            <p:fltVal val="1"/>
                                          </p:val>
                                        </p:tav>
                                      </p:tavLst>
                                    </p:anim>
                                    <p:anim calcmode="lin" valueType="num">
                                      <p:cBhvr>
                                        <p:cTn id="95" dur="1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20"/>
                                        </p:tgtEl>
                                        <p:attrNameLst>
                                          <p:attrName>style.visibility</p:attrName>
                                        </p:attrNameLst>
                                      </p:cBhvr>
                                      <p:to>
                                        <p:strVal val="visible"/>
                                      </p:to>
                                    </p:set>
                                    <p:anim calcmode="lin" valueType="num">
                                      <p:cBhvr additive="base">
                                        <p:cTn id="100" dur="1000" fill="hold"/>
                                        <p:tgtEl>
                                          <p:spTgt spid="20"/>
                                        </p:tgtEl>
                                        <p:attrNameLst>
                                          <p:attrName>ppt_x</p:attrName>
                                        </p:attrNameLst>
                                      </p:cBhvr>
                                      <p:tavLst>
                                        <p:tav tm="0">
                                          <p:val>
                                            <p:strVal val="#ppt_x"/>
                                          </p:val>
                                        </p:tav>
                                        <p:tav tm="100000">
                                          <p:val>
                                            <p:strVal val="#ppt_x"/>
                                          </p:val>
                                        </p:tav>
                                      </p:tavLst>
                                    </p:anim>
                                    <p:anim calcmode="lin" valueType="num">
                                      <p:cBhvr additive="base">
                                        <p:cTn id="101"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24" grpId="0" animBg="1"/>
      <p:bldP spid="3" grpId="0" uiExpand="1" build="allAtOnce" animBg="1"/>
      <p:bldP spid="26" grpId="0" animBg="1"/>
      <p:bldP spid="17" grpId="0" animBg="1"/>
      <p:bldP spid="18" grpId="0" animBg="1"/>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2"/>
</p:tagLst>
</file>

<file path=ppt/tags/tag2.xml><?xml version="1.0" encoding="utf-8"?>
<p:tagLst xmlns:a="http://schemas.openxmlformats.org/drawingml/2006/main" xmlns:r="http://schemas.openxmlformats.org/officeDocument/2006/relationships" xmlns:p="http://schemas.openxmlformats.org/presentationml/2006/main">
  <p:tag name="TIMING" val="|2.4|5.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437</Words>
  <Application>Microsoft Office PowerPoint</Application>
  <PresentationFormat>On-screen Show (4:3)</PresentationFormat>
  <Paragraphs>91</Paragraphs>
  <Slides>14</Slides>
  <Notes>0</Notes>
  <HiddenSlides>0</HiddenSlides>
  <MMClips>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NikoshBAN</vt:lpstr>
      <vt:lpstr>Verdana</vt:lpstr>
      <vt:lpstr>Calibri</vt:lpstr>
      <vt:lpstr>Times New Roman</vt:lpstr>
      <vt:lpstr>Century Gothic</vt:lpstr>
      <vt:lpstr>Lato</vt:lpstr>
      <vt:lpstr>Shonar Bangla</vt:lpstr>
      <vt:lpstr>arial</vt:lpstr>
      <vt:lpstr>arial</vt:lpstr>
      <vt:lpstr>Vrinda</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81</cp:revision>
  <dcterms:created xsi:type="dcterms:W3CDTF">2006-08-16T00:00:00Z</dcterms:created>
  <dcterms:modified xsi:type="dcterms:W3CDTF">2024-11-27T15:02:20Z</dcterms:modified>
</cp:coreProperties>
</file>